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handoutMasterIdLst>
    <p:handoutMasterId r:id="rId47"/>
  </p:handoutMasterIdLst>
  <p:sldIdLst>
    <p:sldId id="370" r:id="rId2"/>
    <p:sldId id="407" r:id="rId3"/>
    <p:sldId id="408" r:id="rId4"/>
    <p:sldId id="409" r:id="rId5"/>
    <p:sldId id="414" r:id="rId6"/>
    <p:sldId id="379" r:id="rId7"/>
    <p:sldId id="397" r:id="rId8"/>
    <p:sldId id="390" r:id="rId9"/>
    <p:sldId id="398" r:id="rId10"/>
    <p:sldId id="387" r:id="rId11"/>
    <p:sldId id="403" r:id="rId12"/>
    <p:sldId id="421" r:id="rId13"/>
    <p:sldId id="422" r:id="rId14"/>
    <p:sldId id="419" r:id="rId15"/>
    <p:sldId id="416" r:id="rId16"/>
    <p:sldId id="351" r:id="rId17"/>
    <p:sldId id="392" r:id="rId18"/>
    <p:sldId id="420" r:id="rId19"/>
    <p:sldId id="417" r:id="rId20"/>
    <p:sldId id="418" r:id="rId21"/>
    <p:sldId id="415" r:id="rId22"/>
    <p:sldId id="377" r:id="rId23"/>
    <p:sldId id="395" r:id="rId24"/>
    <p:sldId id="384" r:id="rId25"/>
    <p:sldId id="406" r:id="rId26"/>
    <p:sldId id="412" r:id="rId27"/>
    <p:sldId id="405" r:id="rId28"/>
    <p:sldId id="380" r:id="rId29"/>
    <p:sldId id="399" r:id="rId30"/>
    <p:sldId id="389" r:id="rId31"/>
    <p:sldId id="413" r:id="rId32"/>
    <p:sldId id="381" r:id="rId33"/>
    <p:sldId id="400" r:id="rId34"/>
    <p:sldId id="376" r:id="rId35"/>
    <p:sldId id="394" r:id="rId36"/>
    <p:sldId id="378" r:id="rId37"/>
    <p:sldId id="396" r:id="rId38"/>
    <p:sldId id="382" r:id="rId39"/>
    <p:sldId id="401" r:id="rId40"/>
    <p:sldId id="375" r:id="rId41"/>
    <p:sldId id="411" r:id="rId42"/>
    <p:sldId id="410" r:id="rId43"/>
    <p:sldId id="393" r:id="rId44"/>
    <p:sldId id="365" r:id="rId45"/>
  </p:sldIdLst>
  <p:sldSz cx="7772400" cy="10058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userDrawn="1">
          <p15:clr>
            <a:srgbClr val="A4A3A4"/>
          </p15:clr>
        </p15:guide>
        <p15:guide id="2" pos="240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6B0"/>
    <a:srgbClr val="F2734A"/>
    <a:srgbClr val="000000"/>
    <a:srgbClr val="FFFFFF"/>
    <a:srgbClr val="F86A47"/>
    <a:srgbClr val="4B8FF7"/>
    <a:srgbClr val="3666AE"/>
    <a:srgbClr val="0063A8"/>
    <a:srgbClr val="2B5491"/>
    <a:srgbClr val="3566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95156" autoAdjust="0"/>
  </p:normalViewPr>
  <p:slideViewPr>
    <p:cSldViewPr snapToGrid="0">
      <p:cViewPr varScale="1">
        <p:scale>
          <a:sx n="64" d="100"/>
          <a:sy n="64" d="100"/>
        </p:scale>
        <p:origin x="1880" y="176"/>
      </p:cViewPr>
      <p:guideLst>
        <p:guide orient="horz" pos="3144"/>
        <p:guide pos="2400"/>
      </p:guideLst>
    </p:cSldViewPr>
  </p:slideViewPr>
  <p:outlineViewPr>
    <p:cViewPr>
      <p:scale>
        <a:sx n="33" d="100"/>
        <a:sy n="33" d="100"/>
      </p:scale>
      <p:origin x="0" y="0"/>
    </p:cViewPr>
  </p:outlineViewPr>
  <p:notesTextViewPr>
    <p:cViewPr>
      <p:scale>
        <a:sx n="1" d="1"/>
        <a:sy n="1" d="1"/>
      </p:scale>
      <p:origin x="0" y="0"/>
    </p:cViewPr>
  </p:notesTextViewPr>
  <p:sorterViewPr>
    <p:cViewPr>
      <p:scale>
        <a:sx n="76" d="100"/>
        <a:sy n="76" d="100"/>
      </p:scale>
      <p:origin x="0" y="0"/>
    </p:cViewPr>
  </p:sorterViewPr>
  <p:notesViewPr>
    <p:cSldViewPr snapToGrid="0" showGuides="1">
      <p:cViewPr varScale="1">
        <p:scale>
          <a:sx n="73" d="100"/>
          <a:sy n="73" d="100"/>
        </p:scale>
        <p:origin x="2664" y="2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05C5EC-CBA1-1342-401C-8A2CE8EDABD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B513113-B609-CF87-4014-CB8CC2D2FC7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0A6BC8E-9DFC-7045-8B02-3929FA656748}" type="datetimeFigureOut">
              <a:rPr lang="en-US" smtClean="0"/>
              <a:t>5/8/24</a:t>
            </a:fld>
            <a:endParaRPr lang="en-US"/>
          </a:p>
        </p:txBody>
      </p:sp>
      <p:sp>
        <p:nvSpPr>
          <p:cNvPr id="4" name="Footer Placeholder 3">
            <a:extLst>
              <a:ext uri="{FF2B5EF4-FFF2-40B4-BE49-F238E27FC236}">
                <a16:creationId xmlns:a16="http://schemas.microsoft.com/office/drawing/2014/main" id="{0E6D7502-E6B5-D41C-660B-4E1D6BF6FCE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3D387FB-9646-D098-A851-B132B3339C3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617F5C9-25C8-E140-8F9F-F3D36E0F6F09}" type="slidenum">
              <a:rPr lang="en-US" smtClean="0"/>
              <a:t>‹#›</a:t>
            </a:fld>
            <a:endParaRPr lang="en-US"/>
          </a:p>
        </p:txBody>
      </p:sp>
    </p:spTree>
    <p:extLst>
      <p:ext uri="{BB962C8B-B14F-4D97-AF65-F5344CB8AC3E}">
        <p14:creationId xmlns:p14="http://schemas.microsoft.com/office/powerpoint/2010/main" val="190344764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928" userDrawn="1">
          <p15:clr>
            <a:srgbClr val="F26B43"/>
          </p15:clr>
        </p15:guide>
        <p15:guide id="2" pos="220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86A06CF-83E9-499B-A72C-193466958E2C}" type="datetimeFigureOut">
              <a:rPr lang="en-US" smtClean="0"/>
              <a:t>5/8/24</a:t>
            </a:fld>
            <a:endParaRPr lang="en-US"/>
          </a:p>
        </p:txBody>
      </p:sp>
      <p:sp>
        <p:nvSpPr>
          <p:cNvPr id="4" name="Slide Image Placeholder 3"/>
          <p:cNvSpPr>
            <a:spLocks noGrp="1" noRot="1" noChangeAspect="1"/>
          </p:cNvSpPr>
          <p:nvPr>
            <p:ph type="sldImg" idx="2"/>
          </p:nvPr>
        </p:nvSpPr>
        <p:spPr>
          <a:xfrm>
            <a:off x="2293938" y="1162050"/>
            <a:ext cx="242252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CE6EFF0-356F-40A2-B2F0-56F38D3EED18}" type="slidenum">
              <a:rPr lang="en-US" smtClean="0"/>
              <a:t>‹#›</a:t>
            </a:fld>
            <a:endParaRPr lang="en-US"/>
          </a:p>
        </p:txBody>
      </p:sp>
    </p:spTree>
    <p:extLst>
      <p:ext uri="{BB962C8B-B14F-4D97-AF65-F5344CB8AC3E}">
        <p14:creationId xmlns:p14="http://schemas.microsoft.com/office/powerpoint/2010/main" val="391997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3</a:t>
            </a:fld>
            <a:endParaRPr lang="en-US"/>
          </a:p>
        </p:txBody>
      </p:sp>
    </p:spTree>
    <p:extLst>
      <p:ext uri="{BB962C8B-B14F-4D97-AF65-F5344CB8AC3E}">
        <p14:creationId xmlns:p14="http://schemas.microsoft.com/office/powerpoint/2010/main" val="3691018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18</a:t>
            </a:fld>
            <a:endParaRPr lang="en-US"/>
          </a:p>
        </p:txBody>
      </p:sp>
    </p:spTree>
    <p:extLst>
      <p:ext uri="{BB962C8B-B14F-4D97-AF65-F5344CB8AC3E}">
        <p14:creationId xmlns:p14="http://schemas.microsoft.com/office/powerpoint/2010/main" val="1210816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20</a:t>
            </a:fld>
            <a:endParaRPr lang="en-US"/>
          </a:p>
        </p:txBody>
      </p:sp>
    </p:spTree>
    <p:extLst>
      <p:ext uri="{BB962C8B-B14F-4D97-AF65-F5344CB8AC3E}">
        <p14:creationId xmlns:p14="http://schemas.microsoft.com/office/powerpoint/2010/main" val="1674452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22</a:t>
            </a:fld>
            <a:endParaRPr lang="en-US"/>
          </a:p>
        </p:txBody>
      </p:sp>
    </p:spTree>
    <p:extLst>
      <p:ext uri="{BB962C8B-B14F-4D97-AF65-F5344CB8AC3E}">
        <p14:creationId xmlns:p14="http://schemas.microsoft.com/office/powerpoint/2010/main" val="14649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24</a:t>
            </a:fld>
            <a:endParaRPr lang="en-US"/>
          </a:p>
        </p:txBody>
      </p:sp>
    </p:spTree>
    <p:extLst>
      <p:ext uri="{BB962C8B-B14F-4D97-AF65-F5344CB8AC3E}">
        <p14:creationId xmlns:p14="http://schemas.microsoft.com/office/powerpoint/2010/main" val="1884009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26</a:t>
            </a:fld>
            <a:endParaRPr lang="en-US"/>
          </a:p>
        </p:txBody>
      </p:sp>
    </p:spTree>
    <p:extLst>
      <p:ext uri="{BB962C8B-B14F-4D97-AF65-F5344CB8AC3E}">
        <p14:creationId xmlns:p14="http://schemas.microsoft.com/office/powerpoint/2010/main" val="3895106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28</a:t>
            </a:fld>
            <a:endParaRPr lang="en-US"/>
          </a:p>
        </p:txBody>
      </p:sp>
    </p:spTree>
    <p:extLst>
      <p:ext uri="{BB962C8B-B14F-4D97-AF65-F5344CB8AC3E}">
        <p14:creationId xmlns:p14="http://schemas.microsoft.com/office/powerpoint/2010/main" val="1785680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30</a:t>
            </a:fld>
            <a:endParaRPr lang="en-US"/>
          </a:p>
        </p:txBody>
      </p:sp>
    </p:spTree>
    <p:extLst>
      <p:ext uri="{BB962C8B-B14F-4D97-AF65-F5344CB8AC3E}">
        <p14:creationId xmlns:p14="http://schemas.microsoft.com/office/powerpoint/2010/main" val="2463992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32</a:t>
            </a:fld>
            <a:endParaRPr lang="en-US"/>
          </a:p>
        </p:txBody>
      </p:sp>
    </p:spTree>
    <p:extLst>
      <p:ext uri="{BB962C8B-B14F-4D97-AF65-F5344CB8AC3E}">
        <p14:creationId xmlns:p14="http://schemas.microsoft.com/office/powerpoint/2010/main" val="1863162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34</a:t>
            </a:fld>
            <a:endParaRPr lang="en-US"/>
          </a:p>
        </p:txBody>
      </p:sp>
    </p:spTree>
    <p:extLst>
      <p:ext uri="{BB962C8B-B14F-4D97-AF65-F5344CB8AC3E}">
        <p14:creationId xmlns:p14="http://schemas.microsoft.com/office/powerpoint/2010/main" val="3769116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36</a:t>
            </a:fld>
            <a:endParaRPr lang="en-US"/>
          </a:p>
        </p:txBody>
      </p:sp>
    </p:spTree>
    <p:extLst>
      <p:ext uri="{BB962C8B-B14F-4D97-AF65-F5344CB8AC3E}">
        <p14:creationId xmlns:p14="http://schemas.microsoft.com/office/powerpoint/2010/main" val="3625535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4</a:t>
            </a:fld>
            <a:endParaRPr lang="en-US"/>
          </a:p>
        </p:txBody>
      </p:sp>
    </p:spTree>
    <p:extLst>
      <p:ext uri="{BB962C8B-B14F-4D97-AF65-F5344CB8AC3E}">
        <p14:creationId xmlns:p14="http://schemas.microsoft.com/office/powerpoint/2010/main" val="4085875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38</a:t>
            </a:fld>
            <a:endParaRPr lang="en-US"/>
          </a:p>
        </p:txBody>
      </p:sp>
    </p:spTree>
    <p:extLst>
      <p:ext uri="{BB962C8B-B14F-4D97-AF65-F5344CB8AC3E}">
        <p14:creationId xmlns:p14="http://schemas.microsoft.com/office/powerpoint/2010/main" val="1465457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40</a:t>
            </a:fld>
            <a:endParaRPr lang="en-US"/>
          </a:p>
        </p:txBody>
      </p:sp>
    </p:spTree>
    <p:extLst>
      <p:ext uri="{BB962C8B-B14F-4D97-AF65-F5344CB8AC3E}">
        <p14:creationId xmlns:p14="http://schemas.microsoft.com/office/powerpoint/2010/main" val="3095289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42</a:t>
            </a:fld>
            <a:endParaRPr lang="en-US"/>
          </a:p>
        </p:txBody>
      </p:sp>
    </p:spTree>
    <p:extLst>
      <p:ext uri="{BB962C8B-B14F-4D97-AF65-F5344CB8AC3E}">
        <p14:creationId xmlns:p14="http://schemas.microsoft.com/office/powerpoint/2010/main" val="1893636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6</a:t>
            </a:fld>
            <a:endParaRPr lang="en-US"/>
          </a:p>
        </p:txBody>
      </p:sp>
    </p:spTree>
    <p:extLst>
      <p:ext uri="{BB962C8B-B14F-4D97-AF65-F5344CB8AC3E}">
        <p14:creationId xmlns:p14="http://schemas.microsoft.com/office/powerpoint/2010/main" val="3912267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8</a:t>
            </a:fld>
            <a:endParaRPr lang="en-US"/>
          </a:p>
        </p:txBody>
      </p:sp>
    </p:spTree>
    <p:extLst>
      <p:ext uri="{BB962C8B-B14F-4D97-AF65-F5344CB8AC3E}">
        <p14:creationId xmlns:p14="http://schemas.microsoft.com/office/powerpoint/2010/main" val="3254947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10</a:t>
            </a:fld>
            <a:endParaRPr lang="en-US"/>
          </a:p>
        </p:txBody>
      </p:sp>
    </p:spTree>
    <p:extLst>
      <p:ext uri="{BB962C8B-B14F-4D97-AF65-F5344CB8AC3E}">
        <p14:creationId xmlns:p14="http://schemas.microsoft.com/office/powerpoint/2010/main" val="3440180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12</a:t>
            </a:fld>
            <a:endParaRPr lang="en-US"/>
          </a:p>
        </p:txBody>
      </p:sp>
    </p:spTree>
    <p:extLst>
      <p:ext uri="{BB962C8B-B14F-4D97-AF65-F5344CB8AC3E}">
        <p14:creationId xmlns:p14="http://schemas.microsoft.com/office/powerpoint/2010/main" val="3034970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13</a:t>
            </a:fld>
            <a:endParaRPr lang="en-US"/>
          </a:p>
        </p:txBody>
      </p:sp>
    </p:spTree>
    <p:extLst>
      <p:ext uri="{BB962C8B-B14F-4D97-AF65-F5344CB8AC3E}">
        <p14:creationId xmlns:p14="http://schemas.microsoft.com/office/powerpoint/2010/main" val="3821440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14</a:t>
            </a:fld>
            <a:endParaRPr lang="en-US"/>
          </a:p>
        </p:txBody>
      </p:sp>
    </p:spTree>
    <p:extLst>
      <p:ext uri="{BB962C8B-B14F-4D97-AF65-F5344CB8AC3E}">
        <p14:creationId xmlns:p14="http://schemas.microsoft.com/office/powerpoint/2010/main" val="3075581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6EFF0-356F-40A2-B2F0-56F38D3EED18}" type="slidenum">
              <a:rPr lang="en-US" smtClean="0"/>
              <a:t>16</a:t>
            </a:fld>
            <a:endParaRPr lang="en-US"/>
          </a:p>
        </p:txBody>
      </p:sp>
    </p:spTree>
    <p:extLst>
      <p:ext uri="{BB962C8B-B14F-4D97-AF65-F5344CB8AC3E}">
        <p14:creationId xmlns:p14="http://schemas.microsoft.com/office/powerpoint/2010/main" val="691946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428319-656A-4C36-88DB-78D63866BEAF}" type="datetimeFigureOut">
              <a:rPr lang="en-US" smtClean="0"/>
              <a:t>5/8/24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A93E4-3D62-443A-A6C7-C53A409D3148}" type="slidenum">
              <a:rPr lang="en-US" smtClean="0"/>
              <a:t>‹#›</a:t>
            </a:fld>
            <a:endParaRPr lang="en-US"/>
          </a:p>
        </p:txBody>
      </p:sp>
    </p:spTree>
    <p:extLst>
      <p:ext uri="{BB962C8B-B14F-4D97-AF65-F5344CB8AC3E}">
        <p14:creationId xmlns:p14="http://schemas.microsoft.com/office/powerpoint/2010/main" val="2168860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428319-656A-4C36-88DB-78D63866BEAF}" type="datetimeFigureOut">
              <a:rPr lang="en-US" smtClean="0"/>
              <a:t>5/8/24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A93E4-3D62-443A-A6C7-C53A409D3148}" type="slidenum">
              <a:rPr lang="en-US" smtClean="0"/>
              <a:t>‹#›</a:t>
            </a:fld>
            <a:endParaRPr lang="en-US"/>
          </a:p>
        </p:txBody>
      </p:sp>
    </p:spTree>
    <p:extLst>
      <p:ext uri="{BB962C8B-B14F-4D97-AF65-F5344CB8AC3E}">
        <p14:creationId xmlns:p14="http://schemas.microsoft.com/office/powerpoint/2010/main" val="51171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428319-656A-4C36-88DB-78D63866BEAF}" type="datetimeFigureOut">
              <a:rPr lang="en-US" smtClean="0"/>
              <a:t>5/8/24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A93E4-3D62-443A-A6C7-C53A409D3148}" type="slidenum">
              <a:rPr lang="en-US" smtClean="0"/>
              <a:t>‹#›</a:t>
            </a:fld>
            <a:endParaRPr lang="en-US"/>
          </a:p>
        </p:txBody>
      </p:sp>
    </p:spTree>
    <p:extLst>
      <p:ext uri="{BB962C8B-B14F-4D97-AF65-F5344CB8AC3E}">
        <p14:creationId xmlns:p14="http://schemas.microsoft.com/office/powerpoint/2010/main" val="2970258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428319-656A-4C36-88DB-78D63866BEAF}" type="datetimeFigureOut">
              <a:rPr lang="en-US" smtClean="0"/>
              <a:t>5/8/24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A93E4-3D62-443A-A6C7-C53A409D3148}" type="slidenum">
              <a:rPr lang="en-US" smtClean="0"/>
              <a:t>‹#›</a:t>
            </a:fld>
            <a:endParaRPr lang="en-US"/>
          </a:p>
        </p:txBody>
      </p:sp>
    </p:spTree>
    <p:extLst>
      <p:ext uri="{BB962C8B-B14F-4D97-AF65-F5344CB8AC3E}">
        <p14:creationId xmlns:p14="http://schemas.microsoft.com/office/powerpoint/2010/main" val="2293857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428319-656A-4C36-88DB-78D63866BEAF}" type="datetimeFigureOut">
              <a:rPr lang="en-US" smtClean="0"/>
              <a:t>5/8/24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A93E4-3D62-443A-A6C7-C53A409D3148}" type="slidenum">
              <a:rPr lang="en-US" smtClean="0"/>
              <a:t>‹#›</a:t>
            </a:fld>
            <a:endParaRPr lang="en-US"/>
          </a:p>
        </p:txBody>
      </p:sp>
    </p:spTree>
    <p:extLst>
      <p:ext uri="{BB962C8B-B14F-4D97-AF65-F5344CB8AC3E}">
        <p14:creationId xmlns:p14="http://schemas.microsoft.com/office/powerpoint/2010/main" val="4291321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428319-656A-4C36-88DB-78D63866BEAF}" type="datetimeFigureOut">
              <a:rPr lang="en-US" smtClean="0"/>
              <a:t>5/8/24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FA93E4-3D62-443A-A6C7-C53A409D3148}" type="slidenum">
              <a:rPr lang="en-US" smtClean="0"/>
              <a:t>‹#›</a:t>
            </a:fld>
            <a:endParaRPr lang="en-US"/>
          </a:p>
        </p:txBody>
      </p:sp>
    </p:spTree>
    <p:extLst>
      <p:ext uri="{BB962C8B-B14F-4D97-AF65-F5344CB8AC3E}">
        <p14:creationId xmlns:p14="http://schemas.microsoft.com/office/powerpoint/2010/main" val="322627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428319-656A-4C36-88DB-78D63866BEAF}" type="datetimeFigureOut">
              <a:rPr lang="en-US" smtClean="0"/>
              <a:t>5/8/24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FA93E4-3D62-443A-A6C7-C53A409D3148}" type="slidenum">
              <a:rPr lang="en-US" smtClean="0"/>
              <a:t>‹#›</a:t>
            </a:fld>
            <a:endParaRPr lang="en-US"/>
          </a:p>
        </p:txBody>
      </p:sp>
    </p:spTree>
    <p:extLst>
      <p:ext uri="{BB962C8B-B14F-4D97-AF65-F5344CB8AC3E}">
        <p14:creationId xmlns:p14="http://schemas.microsoft.com/office/powerpoint/2010/main" val="1865386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428319-656A-4C36-88DB-78D63866BEAF}" type="datetimeFigureOut">
              <a:rPr lang="en-US" smtClean="0"/>
              <a:t>5/8/24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FA93E4-3D62-443A-A6C7-C53A409D3148}" type="slidenum">
              <a:rPr lang="en-US" smtClean="0"/>
              <a:t>‹#›</a:t>
            </a:fld>
            <a:endParaRPr lang="en-US"/>
          </a:p>
        </p:txBody>
      </p:sp>
    </p:spTree>
    <p:extLst>
      <p:ext uri="{BB962C8B-B14F-4D97-AF65-F5344CB8AC3E}">
        <p14:creationId xmlns:p14="http://schemas.microsoft.com/office/powerpoint/2010/main" val="193474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428319-656A-4C36-88DB-78D63866BEAF}" type="datetimeFigureOut">
              <a:rPr lang="en-US" smtClean="0"/>
              <a:t>5/8/24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FA93E4-3D62-443A-A6C7-C53A409D3148}" type="slidenum">
              <a:rPr lang="en-US" smtClean="0"/>
              <a:t>‹#›</a:t>
            </a:fld>
            <a:endParaRPr lang="en-US"/>
          </a:p>
        </p:txBody>
      </p:sp>
    </p:spTree>
    <p:extLst>
      <p:ext uri="{BB962C8B-B14F-4D97-AF65-F5344CB8AC3E}">
        <p14:creationId xmlns:p14="http://schemas.microsoft.com/office/powerpoint/2010/main" val="887091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CC428319-656A-4C36-88DB-78D63866BEAF}" type="datetimeFigureOut">
              <a:rPr lang="en-US" smtClean="0"/>
              <a:t>5/8/24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FA93E4-3D62-443A-A6C7-C53A409D3148}" type="slidenum">
              <a:rPr lang="en-US" smtClean="0"/>
              <a:t>‹#›</a:t>
            </a:fld>
            <a:endParaRPr lang="en-US"/>
          </a:p>
        </p:txBody>
      </p:sp>
    </p:spTree>
    <p:extLst>
      <p:ext uri="{BB962C8B-B14F-4D97-AF65-F5344CB8AC3E}">
        <p14:creationId xmlns:p14="http://schemas.microsoft.com/office/powerpoint/2010/main" val="736725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CC428319-656A-4C36-88DB-78D63866BEAF}" type="datetimeFigureOut">
              <a:rPr lang="en-US" smtClean="0"/>
              <a:t>5/8/24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FA93E4-3D62-443A-A6C7-C53A409D3148}" type="slidenum">
              <a:rPr lang="en-US" smtClean="0"/>
              <a:t>‹#›</a:t>
            </a:fld>
            <a:endParaRPr lang="en-US"/>
          </a:p>
        </p:txBody>
      </p:sp>
    </p:spTree>
    <p:extLst>
      <p:ext uri="{BB962C8B-B14F-4D97-AF65-F5344CB8AC3E}">
        <p14:creationId xmlns:p14="http://schemas.microsoft.com/office/powerpoint/2010/main" val="1781561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CC428319-656A-4C36-88DB-78D63866BEAF}" type="datetimeFigureOut">
              <a:rPr lang="en-US" smtClean="0"/>
              <a:t>5/8/24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5EFA93E4-3D62-443A-A6C7-C53A409D3148}" type="slidenum">
              <a:rPr lang="en-US" smtClean="0"/>
              <a:t>‹#›</a:t>
            </a:fld>
            <a:endParaRPr lang="en-US"/>
          </a:p>
        </p:txBody>
      </p:sp>
    </p:spTree>
    <p:extLst>
      <p:ext uri="{BB962C8B-B14F-4D97-AF65-F5344CB8AC3E}">
        <p14:creationId xmlns:p14="http://schemas.microsoft.com/office/powerpoint/2010/main" val="735598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3568783" y="6302511"/>
            <a:ext cx="4203617" cy="378048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51435" tIns="25718" rIns="51435" bIns="25718" rtlCol="0" anchor="t">
            <a:normAutofit/>
          </a:bodyPr>
          <a:lstStyle/>
          <a:p>
            <a:pPr algn="ctr">
              <a:spcAft>
                <a:spcPts val="563"/>
              </a:spcAft>
              <a:buClr>
                <a:schemeClr val="tx1"/>
              </a:buClr>
              <a:buSzPct val="100000"/>
            </a:pPr>
            <a:endParaRPr lang="en-US" sz="900" cap="all"/>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558" y="8809704"/>
            <a:ext cx="1242211"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8" name="Picture 7" descr="A child holding a book&#10;&#10;Description automatically generated">
            <a:extLst>
              <a:ext uri="{FF2B5EF4-FFF2-40B4-BE49-F238E27FC236}">
                <a16:creationId xmlns:a16="http://schemas.microsoft.com/office/drawing/2014/main" id="{0A40E5ED-C3BB-0347-76FF-53E845CF2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94"/>
            <a:ext cx="7772400" cy="10058400"/>
          </a:xfrm>
          <a:prstGeom prst="rect">
            <a:avLst/>
          </a:prstGeom>
        </p:spPr>
      </p:pic>
    </p:spTree>
    <p:extLst>
      <p:ext uri="{BB962C8B-B14F-4D97-AF65-F5344CB8AC3E}">
        <p14:creationId xmlns:p14="http://schemas.microsoft.com/office/powerpoint/2010/main" val="3241173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10</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sp>
        <p:nvSpPr>
          <p:cNvPr id="59" name="TextBox 58">
            <a:extLst>
              <a:ext uri="{FF2B5EF4-FFF2-40B4-BE49-F238E27FC236}">
                <a16:creationId xmlns:a16="http://schemas.microsoft.com/office/drawing/2014/main" id="{0EAE7E97-94C1-AB4E-9EF9-40243ED53FA8}"/>
              </a:ext>
            </a:extLst>
          </p:cNvPr>
          <p:cNvSpPr txBox="1"/>
          <p:nvPr/>
        </p:nvSpPr>
        <p:spPr>
          <a:xfrm>
            <a:off x="4121982" y="8015863"/>
            <a:ext cx="3468771" cy="461665"/>
          </a:xfrm>
          <a:prstGeom prst="rect">
            <a:avLst/>
          </a:prstGeom>
          <a:noFill/>
        </p:spPr>
        <p:txBody>
          <a:bodyPr wrap="square" rtlCol="0">
            <a:spAutoFit/>
          </a:bodyPr>
          <a:lstStyle/>
          <a:p>
            <a:r>
              <a:rPr lang="en-US" sz="1200" i="1" dirty="0">
                <a:solidFill>
                  <a:srgbClr val="3666B0"/>
                </a:solidFill>
                <a:latin typeface="Palatino Linotype"/>
                <a:cs typeface="Palatino Linotype"/>
              </a:rPr>
              <a:t>Contact CharacterPlus Facilitator, Debbie Fox, at </a:t>
            </a:r>
            <a:r>
              <a:rPr lang="en-US" sz="1200" i="1" dirty="0" err="1">
                <a:solidFill>
                  <a:srgbClr val="3666B0"/>
                </a:solidFill>
                <a:latin typeface="Palatino Linotype"/>
                <a:cs typeface="Palatino Linotype"/>
              </a:rPr>
              <a:t>dfox@characterplus.org</a:t>
            </a:r>
            <a:r>
              <a:rPr lang="en-US" sz="1200" i="1" dirty="0">
                <a:solidFill>
                  <a:srgbClr val="3666B0"/>
                </a:solidFill>
                <a:latin typeface="Palatino Linotype"/>
                <a:cs typeface="Palatino Linotype"/>
              </a:rPr>
              <a:t> to learn more.</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58ACA3B0-0E5D-464E-871A-AACFD43FE2D5}"/>
              </a:ext>
            </a:extLst>
          </p:cNvPr>
          <p:cNvSpPr txBox="1"/>
          <p:nvPr/>
        </p:nvSpPr>
        <p:spPr>
          <a:xfrm>
            <a:off x="4103734" y="1345330"/>
            <a:ext cx="3245356" cy="830997"/>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Champions for Character raises awareness about the value of schoolwide Service Learning. Schools are recognized for their outstanding examples of service learning implementation.</a:t>
            </a:r>
          </a:p>
        </p:txBody>
      </p:sp>
      <p:sp>
        <p:nvSpPr>
          <p:cNvPr id="60" name="TextBox 59">
            <a:extLst>
              <a:ext uri="{FF2B5EF4-FFF2-40B4-BE49-F238E27FC236}">
                <a16:creationId xmlns:a16="http://schemas.microsoft.com/office/drawing/2014/main" id="{AB108520-49A4-804B-8C9C-40164BE6F444}"/>
              </a:ext>
            </a:extLst>
          </p:cNvPr>
          <p:cNvSpPr txBox="1"/>
          <p:nvPr/>
        </p:nvSpPr>
        <p:spPr>
          <a:xfrm>
            <a:off x="4103734" y="3520286"/>
            <a:ext cx="3245356" cy="1754326"/>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Cardinals Care has sponsored the Champions for Character Service Learning recognition program in cooperation with CharacterPlus since 2004. The goal is to increase awareness of the benefits of service learning and encourage schools to move from one-time service projects to more long-term, schoolwide service learning. The recognition program honors schools in the metro area that have a schoolwide ethos of service learning.</a:t>
            </a:r>
          </a:p>
        </p:txBody>
      </p:sp>
      <p:sp>
        <p:nvSpPr>
          <p:cNvPr id="62" name="TextBox 61">
            <a:extLst>
              <a:ext uri="{FF2B5EF4-FFF2-40B4-BE49-F238E27FC236}">
                <a16:creationId xmlns:a16="http://schemas.microsoft.com/office/drawing/2014/main" id="{D4E05B44-F5F4-0D48-A71F-10FDBBACE210}"/>
              </a:ext>
            </a:extLst>
          </p:cNvPr>
          <p:cNvSpPr txBox="1"/>
          <p:nvPr/>
        </p:nvSpPr>
        <p:spPr>
          <a:xfrm>
            <a:off x="4103734" y="5730988"/>
            <a:ext cx="3245356" cy="830997"/>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The recognized schools are honored with tickets to a Cardinals game for members of their school community, a banner, and representation on the field before the game.</a:t>
            </a:r>
          </a:p>
        </p:txBody>
      </p:sp>
      <p:sp>
        <p:nvSpPr>
          <p:cNvPr id="2" name="TextBox 1">
            <a:extLst>
              <a:ext uri="{FF2B5EF4-FFF2-40B4-BE49-F238E27FC236}">
                <a16:creationId xmlns:a16="http://schemas.microsoft.com/office/drawing/2014/main" id="{76712E93-025E-BBE3-118E-3DB413F13693}"/>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3" name="TextBox 2">
            <a:extLst>
              <a:ext uri="{FF2B5EF4-FFF2-40B4-BE49-F238E27FC236}">
                <a16:creationId xmlns:a16="http://schemas.microsoft.com/office/drawing/2014/main" id="{A262A192-88F7-7BF7-2E19-55F49B02C772}"/>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637724EA-E89C-74C6-D1A1-C3AE5E7BA44A}"/>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2F424B34-AECC-21F7-E0EF-77E004374B69}"/>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6" name="TextBox 5">
            <a:extLst>
              <a:ext uri="{FF2B5EF4-FFF2-40B4-BE49-F238E27FC236}">
                <a16:creationId xmlns:a16="http://schemas.microsoft.com/office/drawing/2014/main" id="{E13FCFF4-09ED-D44D-E296-93653BF77270}"/>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5C6FAD49-924C-292A-B01F-B4367EBC61D2}"/>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4DA63B9D-25C0-E3E2-055C-D5ABABACD0CD}"/>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39C8D586-C6CD-E9CE-A8D5-0912483334D5}"/>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F8A1D359-2962-EC76-09B7-C037F3D0EB41}"/>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116AC3CF-61C3-FDD1-AB94-66503EDBC7F9}"/>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49876"/>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98305E35-A8E1-8E98-6FD8-5ADADFEC6DF8}"/>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99310334-A22C-E137-DBC1-D19D56AFC26A}"/>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014563B8-2873-1C82-18F0-F5B753E85BE7}"/>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1FE7FB22-800A-9764-8273-777AC809BD4D}"/>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53E5EE13-FA55-BFB8-0199-4EF521D81026}"/>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0B7C6918-5C16-666D-1246-819D23931661}"/>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96879897-7D76-1751-F63D-3A573B090619}"/>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E99B2BDC-31F1-F3F3-A412-C55370999FB3}"/>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21" name="TextBox 20">
            <a:extLst>
              <a:ext uri="{FF2B5EF4-FFF2-40B4-BE49-F238E27FC236}">
                <a16:creationId xmlns:a16="http://schemas.microsoft.com/office/drawing/2014/main" id="{F3422EAF-9C17-049F-0A56-FCE7D1DFB563}"/>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1387355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67FAF716-4D83-F374-E201-97368B0F1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1805506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sp>
        <p:nvSpPr>
          <p:cNvPr id="59" name="TextBox 58">
            <a:extLst>
              <a:ext uri="{FF2B5EF4-FFF2-40B4-BE49-F238E27FC236}">
                <a16:creationId xmlns:a16="http://schemas.microsoft.com/office/drawing/2014/main" id="{0EAE7E97-94C1-AB4E-9EF9-40243ED53FA8}"/>
              </a:ext>
            </a:extLst>
          </p:cNvPr>
          <p:cNvSpPr txBox="1"/>
          <p:nvPr/>
        </p:nvSpPr>
        <p:spPr>
          <a:xfrm>
            <a:off x="4121982" y="8015863"/>
            <a:ext cx="3468771" cy="646331"/>
          </a:xfrm>
          <a:prstGeom prst="rect">
            <a:avLst/>
          </a:prstGeom>
          <a:noFill/>
        </p:spPr>
        <p:txBody>
          <a:bodyPr wrap="square" rtlCol="0">
            <a:spAutoFit/>
          </a:bodyPr>
          <a:lstStyle/>
          <a:p>
            <a:r>
              <a:rPr lang="en-US" sz="1200" i="1" dirty="0">
                <a:solidFill>
                  <a:srgbClr val="3666B0"/>
                </a:solidFill>
                <a:latin typeface="Palatino Linotype"/>
                <a:cs typeface="Palatino Linotype"/>
              </a:rPr>
              <a:t>Contact Roxanna </a:t>
            </a:r>
            <a:r>
              <a:rPr lang="en-US" sz="1200" i="1" dirty="0" err="1">
                <a:solidFill>
                  <a:srgbClr val="3666B0"/>
                </a:solidFill>
                <a:latin typeface="Palatino Linotype"/>
                <a:cs typeface="Palatino Linotype"/>
              </a:rPr>
              <a:t>Mechem</a:t>
            </a:r>
            <a:r>
              <a:rPr lang="en-US" sz="1200" i="1" dirty="0">
                <a:solidFill>
                  <a:srgbClr val="3666B0"/>
                </a:solidFill>
                <a:latin typeface="Palatino Linotype"/>
                <a:cs typeface="Palatino Linotype"/>
              </a:rPr>
              <a:t>, </a:t>
            </a:r>
            <a:r>
              <a:rPr lang="en-US" sz="1200" i="1" dirty="0" err="1">
                <a:solidFill>
                  <a:srgbClr val="3666B0"/>
                </a:solidFill>
                <a:latin typeface="Palatino Linotype"/>
                <a:cs typeface="Palatino Linotype"/>
              </a:rPr>
              <a:t>Ed.S</a:t>
            </a:r>
            <a:r>
              <a:rPr lang="en-US" sz="1200" i="1" dirty="0">
                <a:solidFill>
                  <a:srgbClr val="3666B0"/>
                </a:solidFill>
                <a:latin typeface="Palatino Linotype"/>
                <a:cs typeface="Palatino Linotype"/>
              </a:rPr>
              <a:t>., Director of District and Community Partnerships,  at </a:t>
            </a:r>
            <a:r>
              <a:rPr lang="en-US" sz="1200" i="1" dirty="0" err="1">
                <a:solidFill>
                  <a:srgbClr val="3666B0"/>
                </a:solidFill>
                <a:latin typeface="Palatino Linotype"/>
                <a:cs typeface="Palatino Linotype"/>
              </a:rPr>
              <a:t>rmechem@characterplus.org</a:t>
            </a:r>
            <a:r>
              <a:rPr lang="en-US" sz="1200" i="1" dirty="0">
                <a:solidFill>
                  <a:srgbClr val="3666B0"/>
                </a:solidFill>
                <a:latin typeface="Palatino Linotype"/>
                <a:cs typeface="Palatino Linotype"/>
              </a:rPr>
              <a:t> to learn more.</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58ACA3B0-0E5D-464E-871A-AACFD43FE2D5}"/>
              </a:ext>
            </a:extLst>
          </p:cNvPr>
          <p:cNvSpPr txBox="1"/>
          <p:nvPr/>
        </p:nvSpPr>
        <p:spPr>
          <a:xfrm>
            <a:off x="4103734" y="1345330"/>
            <a:ext cx="3245356" cy="830997"/>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Protecting student dignity while practicing evidence-based approaches designed for a long-term goal of self-directed, self-regulated, and responsible student behavior.</a:t>
            </a:r>
          </a:p>
        </p:txBody>
      </p:sp>
      <p:sp>
        <p:nvSpPr>
          <p:cNvPr id="60" name="TextBox 59">
            <a:extLst>
              <a:ext uri="{FF2B5EF4-FFF2-40B4-BE49-F238E27FC236}">
                <a16:creationId xmlns:a16="http://schemas.microsoft.com/office/drawing/2014/main" id="{AB108520-49A4-804B-8C9C-40164BE6F444}"/>
              </a:ext>
            </a:extLst>
          </p:cNvPr>
          <p:cNvSpPr txBox="1"/>
          <p:nvPr/>
        </p:nvSpPr>
        <p:spPr>
          <a:xfrm>
            <a:off x="4103734" y="3520286"/>
            <a:ext cx="3245356" cy="1938992"/>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This session explores the neuroscience behind all human behavior, and unpacks the essential elements that students need to be their best selves. Regardless of the discipline program you use, this session will enhance your practice by increasing your understanding of proactive research-based strategies.</a:t>
            </a:r>
          </a:p>
          <a:p>
            <a:pPr algn="just"/>
            <a:endParaRPr lang="en-US" sz="1200" i="1" dirty="0">
              <a:solidFill>
                <a:srgbClr val="3666AE"/>
              </a:solidFill>
              <a:latin typeface="Palatino Linotype"/>
              <a:cs typeface="Palatino Linotype"/>
            </a:endParaRPr>
          </a:p>
          <a:p>
            <a:pPr algn="just"/>
            <a:endParaRPr lang="en-US" sz="1200" i="1" dirty="0">
              <a:solidFill>
                <a:srgbClr val="3666AE"/>
              </a:solidFill>
              <a:latin typeface="Palatino Linotype"/>
              <a:cs typeface="Palatino Linotype"/>
            </a:endParaRPr>
          </a:p>
          <a:p>
            <a:pPr algn="just"/>
            <a:endParaRPr lang="en-US" sz="1200" i="1" dirty="0">
              <a:solidFill>
                <a:srgbClr val="3666AE"/>
              </a:solidFill>
              <a:latin typeface="Palatino Linotype"/>
              <a:cs typeface="Palatino Linotype"/>
            </a:endParaRPr>
          </a:p>
        </p:txBody>
      </p:sp>
      <p:sp>
        <p:nvSpPr>
          <p:cNvPr id="62" name="TextBox 61">
            <a:extLst>
              <a:ext uri="{FF2B5EF4-FFF2-40B4-BE49-F238E27FC236}">
                <a16:creationId xmlns:a16="http://schemas.microsoft.com/office/drawing/2014/main" id="{D4E05B44-F5F4-0D48-A71F-10FDBBACE210}"/>
              </a:ext>
            </a:extLst>
          </p:cNvPr>
          <p:cNvSpPr txBox="1"/>
          <p:nvPr/>
        </p:nvSpPr>
        <p:spPr>
          <a:xfrm>
            <a:off x="4103734" y="5730988"/>
            <a:ext cx="3245356" cy="1015663"/>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Learn to apply proactive strategies to improve relationships and readiness, during incident strategies to promote self-regulation, and post-incident strategies to encourage reason and repair.</a:t>
            </a:r>
          </a:p>
          <a:p>
            <a:pPr algn="just"/>
            <a:endParaRPr lang="en-US" sz="1200" i="1" dirty="0">
              <a:solidFill>
                <a:srgbClr val="3666AE"/>
              </a:solidFill>
              <a:latin typeface="Palatino Linotype"/>
              <a:cs typeface="Palatino Linotype"/>
            </a:endParaRPr>
          </a:p>
        </p:txBody>
      </p:sp>
      <p:sp>
        <p:nvSpPr>
          <p:cNvPr id="2" name="TextBox 1">
            <a:extLst>
              <a:ext uri="{FF2B5EF4-FFF2-40B4-BE49-F238E27FC236}">
                <a16:creationId xmlns:a16="http://schemas.microsoft.com/office/drawing/2014/main" id="{5A750FA4-A46E-2147-527E-6FCCA25FA1D9}"/>
              </a:ext>
            </a:extLst>
          </p:cNvPr>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12</a:t>
            </a:r>
          </a:p>
        </p:txBody>
      </p:sp>
      <p:sp>
        <p:nvSpPr>
          <p:cNvPr id="3" name="TextBox 2">
            <a:extLst>
              <a:ext uri="{FF2B5EF4-FFF2-40B4-BE49-F238E27FC236}">
                <a16:creationId xmlns:a16="http://schemas.microsoft.com/office/drawing/2014/main" id="{C763AAED-BBA7-BC31-FECB-05C4B889B7AF}"/>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4" name="TextBox 3">
            <a:extLst>
              <a:ext uri="{FF2B5EF4-FFF2-40B4-BE49-F238E27FC236}">
                <a16:creationId xmlns:a16="http://schemas.microsoft.com/office/drawing/2014/main" id="{69F17129-695D-9722-8A72-CB2D58753581}"/>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5" name="TextBox 4">
            <a:extLst>
              <a:ext uri="{FF2B5EF4-FFF2-40B4-BE49-F238E27FC236}">
                <a16:creationId xmlns:a16="http://schemas.microsoft.com/office/drawing/2014/main" id="{1A8CC714-BB86-CC29-CBE1-E8DA39305C3C}"/>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6" name="TextBox 5">
            <a:extLst>
              <a:ext uri="{FF2B5EF4-FFF2-40B4-BE49-F238E27FC236}">
                <a16:creationId xmlns:a16="http://schemas.microsoft.com/office/drawing/2014/main" id="{4819DF1A-33BF-717F-8134-B402CDAEF87A}"/>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8" name="TextBox 7">
            <a:extLst>
              <a:ext uri="{FF2B5EF4-FFF2-40B4-BE49-F238E27FC236}">
                <a16:creationId xmlns:a16="http://schemas.microsoft.com/office/drawing/2014/main" id="{ACDC8648-88A6-5F7B-256E-0A285C69581A}"/>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9" name="TextBox 8">
            <a:extLst>
              <a:ext uri="{FF2B5EF4-FFF2-40B4-BE49-F238E27FC236}">
                <a16:creationId xmlns:a16="http://schemas.microsoft.com/office/drawing/2014/main" id="{7F98D73E-6559-9242-0A95-B495DF04E306}"/>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10" name="TextBox 9">
            <a:extLst>
              <a:ext uri="{FF2B5EF4-FFF2-40B4-BE49-F238E27FC236}">
                <a16:creationId xmlns:a16="http://schemas.microsoft.com/office/drawing/2014/main" id="{750FA997-2341-EDF0-21C9-58FAD3D97070}"/>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1" name="TextBox 10">
            <a:extLst>
              <a:ext uri="{FF2B5EF4-FFF2-40B4-BE49-F238E27FC236}">
                <a16:creationId xmlns:a16="http://schemas.microsoft.com/office/drawing/2014/main" id="{2F3E627A-D313-F30D-512E-D3B0457B0C0D}"/>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2" name="TextBox 11">
            <a:extLst>
              <a:ext uri="{FF2B5EF4-FFF2-40B4-BE49-F238E27FC236}">
                <a16:creationId xmlns:a16="http://schemas.microsoft.com/office/drawing/2014/main" id="{584DEAC6-9458-8335-7B69-B0D922676727}"/>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3" name="TextBox 12">
            <a:extLst>
              <a:ext uri="{FF2B5EF4-FFF2-40B4-BE49-F238E27FC236}">
                <a16:creationId xmlns:a16="http://schemas.microsoft.com/office/drawing/2014/main" id="{0A10745A-8012-FAFE-18A8-50CCA9E6AA3A}"/>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49815"/>
                  </a:srgbClr>
                </a:solidFill>
                <a:latin typeface="Palatino Linotype"/>
                <a:cs typeface="Palatino Linotype"/>
              </a:rPr>
              <a:t>ATHLEADERSHIP ACADEMY IN CHARACTER ED (AACE)</a:t>
            </a:r>
          </a:p>
        </p:txBody>
      </p:sp>
      <p:sp>
        <p:nvSpPr>
          <p:cNvPr id="14" name="TextBox 13">
            <a:extLst>
              <a:ext uri="{FF2B5EF4-FFF2-40B4-BE49-F238E27FC236}">
                <a16:creationId xmlns:a16="http://schemas.microsoft.com/office/drawing/2014/main" id="{4D5ADE71-6037-BBE6-F699-2DD53985EFF9}"/>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5" name="TextBox 14">
            <a:extLst>
              <a:ext uri="{FF2B5EF4-FFF2-40B4-BE49-F238E27FC236}">
                <a16:creationId xmlns:a16="http://schemas.microsoft.com/office/drawing/2014/main" id="{D39D6228-5500-6221-523F-DA078C500F96}"/>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6" name="TextBox 15">
            <a:extLst>
              <a:ext uri="{FF2B5EF4-FFF2-40B4-BE49-F238E27FC236}">
                <a16:creationId xmlns:a16="http://schemas.microsoft.com/office/drawing/2014/main" id="{793F94D2-E423-A884-50C2-85E0C005EFED}"/>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7" name="TextBox 16">
            <a:extLst>
              <a:ext uri="{FF2B5EF4-FFF2-40B4-BE49-F238E27FC236}">
                <a16:creationId xmlns:a16="http://schemas.microsoft.com/office/drawing/2014/main" id="{AE4C692A-B272-12DD-80FA-54AED3C4E7FD}"/>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8" name="TextBox 17">
            <a:extLst>
              <a:ext uri="{FF2B5EF4-FFF2-40B4-BE49-F238E27FC236}">
                <a16:creationId xmlns:a16="http://schemas.microsoft.com/office/drawing/2014/main" id="{3B0BB153-0F08-274A-7AE0-08F5BCCE22C5}"/>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9" name="TextBox 18">
            <a:extLst>
              <a:ext uri="{FF2B5EF4-FFF2-40B4-BE49-F238E27FC236}">
                <a16:creationId xmlns:a16="http://schemas.microsoft.com/office/drawing/2014/main" id="{312642E8-B7C1-81D3-0258-244CC355DE6D}"/>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20" name="TextBox 19">
            <a:extLst>
              <a:ext uri="{FF2B5EF4-FFF2-40B4-BE49-F238E27FC236}">
                <a16:creationId xmlns:a16="http://schemas.microsoft.com/office/drawing/2014/main" id="{C2A2EE0B-7EA9-08F1-FCDF-640647FF6A5F}"/>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1" name="TextBox 20">
            <a:extLst>
              <a:ext uri="{FF2B5EF4-FFF2-40B4-BE49-F238E27FC236}">
                <a16:creationId xmlns:a16="http://schemas.microsoft.com/office/drawing/2014/main" id="{362EC17C-4155-91AC-F96F-3405E241C771}"/>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solidFill>
                <a:latin typeface="Palatino Linotype"/>
                <a:cs typeface="Palatino Linotype"/>
              </a:rPr>
              <a:t>CHARACTER-BASED </a:t>
            </a:r>
          </a:p>
          <a:p>
            <a:r>
              <a:rPr lang="en-US" sz="1400" b="1" dirty="0">
                <a:solidFill>
                  <a:srgbClr val="3666B0"/>
                </a:solidFill>
                <a:latin typeface="Palatino Linotype"/>
                <a:cs typeface="Palatino Linotype"/>
              </a:rPr>
              <a:t>DISCIPLINE (CBASE)</a:t>
            </a:r>
          </a:p>
        </p:txBody>
      </p:sp>
      <p:sp>
        <p:nvSpPr>
          <p:cNvPr id="22" name="TextBox 21">
            <a:extLst>
              <a:ext uri="{FF2B5EF4-FFF2-40B4-BE49-F238E27FC236}">
                <a16:creationId xmlns:a16="http://schemas.microsoft.com/office/drawing/2014/main" id="{4EA04B1B-24C8-843F-B0A7-4E8074BCFACE}"/>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3849252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a course&#10;&#10;Description automatically generated">
            <a:extLst>
              <a:ext uri="{FF2B5EF4-FFF2-40B4-BE49-F238E27FC236}">
                <a16:creationId xmlns:a16="http://schemas.microsoft.com/office/drawing/2014/main" id="{903DBDF4-2B7D-6936-D246-898195940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1935086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14</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sp>
        <p:nvSpPr>
          <p:cNvPr id="59" name="TextBox 58">
            <a:extLst>
              <a:ext uri="{FF2B5EF4-FFF2-40B4-BE49-F238E27FC236}">
                <a16:creationId xmlns:a16="http://schemas.microsoft.com/office/drawing/2014/main" id="{0EAE7E97-94C1-AB4E-9EF9-40243ED53FA8}"/>
              </a:ext>
            </a:extLst>
          </p:cNvPr>
          <p:cNvSpPr txBox="1"/>
          <p:nvPr/>
        </p:nvSpPr>
        <p:spPr>
          <a:xfrm>
            <a:off x="4131409" y="8015863"/>
            <a:ext cx="3468771" cy="461665"/>
          </a:xfrm>
          <a:prstGeom prst="rect">
            <a:avLst/>
          </a:prstGeom>
          <a:noFill/>
        </p:spPr>
        <p:txBody>
          <a:bodyPr wrap="square" rtlCol="0">
            <a:spAutoFit/>
          </a:bodyPr>
          <a:lstStyle/>
          <a:p>
            <a:r>
              <a:rPr lang="en-US" sz="1200" i="1" dirty="0">
                <a:solidFill>
                  <a:srgbClr val="3666B0"/>
                </a:solidFill>
                <a:latin typeface="Palatino Linotype"/>
                <a:cs typeface="Palatino Linotype"/>
              </a:rPr>
              <a:t>Contact Dr. Kristen </a:t>
            </a:r>
            <a:r>
              <a:rPr lang="en-US" sz="1200" i="1" dirty="0" err="1">
                <a:solidFill>
                  <a:srgbClr val="3666B0"/>
                </a:solidFill>
                <a:latin typeface="Palatino Linotype"/>
                <a:cs typeface="Palatino Linotype"/>
              </a:rPr>
              <a:t>Pelster</a:t>
            </a:r>
            <a:r>
              <a:rPr lang="en-US" sz="1200" i="1" dirty="0">
                <a:solidFill>
                  <a:srgbClr val="3666B0"/>
                </a:solidFill>
                <a:latin typeface="Palatino Linotype"/>
                <a:cs typeface="Palatino Linotype"/>
              </a:rPr>
              <a:t>, Chief Programming Officer, at </a:t>
            </a:r>
            <a:r>
              <a:rPr lang="en-US" sz="1200" i="1" dirty="0" err="1">
                <a:solidFill>
                  <a:srgbClr val="3666B0"/>
                </a:solidFill>
                <a:latin typeface="Palatino Linotype"/>
                <a:cs typeface="Palatino Linotype"/>
              </a:rPr>
              <a:t>kpelster@characterplus.org</a:t>
            </a:r>
            <a:r>
              <a:rPr lang="en-US" sz="1200" i="1" dirty="0">
                <a:solidFill>
                  <a:srgbClr val="3666B0"/>
                </a:solidFill>
                <a:latin typeface="Palatino Linotype"/>
                <a:cs typeface="Palatino Linotype"/>
              </a:rPr>
              <a:t> to learn more.</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64FEBCC2-7623-DE43-A37B-7D8DFDA8D63E}"/>
              </a:ext>
            </a:extLst>
          </p:cNvPr>
          <p:cNvSpPr txBox="1"/>
          <p:nvPr/>
        </p:nvSpPr>
        <p:spPr>
          <a:xfrm>
            <a:off x="4103734" y="1345330"/>
            <a:ext cx="3245356" cy="1015663"/>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Immerse teachers, instructional coaches, and school leaders in leveraging emerging technologies to build and foster character in schools.</a:t>
            </a:r>
          </a:p>
          <a:p>
            <a:pPr algn="just"/>
            <a:endParaRPr lang="en-US" sz="1200" i="1" dirty="0">
              <a:solidFill>
                <a:srgbClr val="3666AE"/>
              </a:solidFill>
              <a:latin typeface="Palatino Linotype"/>
              <a:cs typeface="Palatino Linotype"/>
            </a:endParaRPr>
          </a:p>
        </p:txBody>
      </p:sp>
      <p:sp>
        <p:nvSpPr>
          <p:cNvPr id="60" name="TextBox 59">
            <a:extLst>
              <a:ext uri="{FF2B5EF4-FFF2-40B4-BE49-F238E27FC236}">
                <a16:creationId xmlns:a16="http://schemas.microsoft.com/office/drawing/2014/main" id="{196826C0-4693-CE42-816E-04BDAFBB5D0D}"/>
              </a:ext>
            </a:extLst>
          </p:cNvPr>
          <p:cNvSpPr txBox="1"/>
          <p:nvPr/>
        </p:nvSpPr>
        <p:spPr>
          <a:xfrm>
            <a:off x="4103734" y="3520286"/>
            <a:ext cx="3245356" cy="1015663"/>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This academy focuses on harnessing the power of emerging technologies to develop virtues and skills such as empathy, integrity, responsibility, creativity, complex problem-solving, adaptability, and resilience among K-12 students.</a:t>
            </a:r>
          </a:p>
        </p:txBody>
      </p:sp>
      <p:sp>
        <p:nvSpPr>
          <p:cNvPr id="62" name="TextBox 61">
            <a:extLst>
              <a:ext uri="{FF2B5EF4-FFF2-40B4-BE49-F238E27FC236}">
                <a16:creationId xmlns:a16="http://schemas.microsoft.com/office/drawing/2014/main" id="{D093A6BC-1304-E249-A45A-6AFFDA87A913}"/>
              </a:ext>
            </a:extLst>
          </p:cNvPr>
          <p:cNvSpPr txBox="1"/>
          <p:nvPr/>
        </p:nvSpPr>
        <p:spPr>
          <a:xfrm>
            <a:off x="4103734" y="5730988"/>
            <a:ext cx="3245356" cy="830997"/>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Participants will understand how to maintain a character focus while implementing Artificial Intelligence (AI), Virtual Reality (VR), and Augmented Reality in the classroom.</a:t>
            </a:r>
          </a:p>
        </p:txBody>
      </p:sp>
      <p:sp>
        <p:nvSpPr>
          <p:cNvPr id="2" name="TextBox 1">
            <a:extLst>
              <a:ext uri="{FF2B5EF4-FFF2-40B4-BE49-F238E27FC236}">
                <a16:creationId xmlns:a16="http://schemas.microsoft.com/office/drawing/2014/main" id="{CE7BB8AA-A812-171C-E3EC-7F1592B92A40}"/>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3" name="TextBox 2">
            <a:extLst>
              <a:ext uri="{FF2B5EF4-FFF2-40B4-BE49-F238E27FC236}">
                <a16:creationId xmlns:a16="http://schemas.microsoft.com/office/drawing/2014/main" id="{E8BF1E79-8A62-3435-801F-AFEE69B006A9}"/>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C49D8125-18C7-42A6-B9A4-71C8DFF17C78}"/>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3B5B0109-CE5B-F574-6776-1E5EDBFC3428}"/>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6" name="TextBox 5">
            <a:extLst>
              <a:ext uri="{FF2B5EF4-FFF2-40B4-BE49-F238E27FC236}">
                <a16:creationId xmlns:a16="http://schemas.microsoft.com/office/drawing/2014/main" id="{C8C549A5-4667-6FA8-9A62-D2EEE761D54E}"/>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8F476308-26E3-DAD2-BCCB-96D6050F11D5}"/>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E7C0F414-D847-1A85-05AC-79A2389808EC}"/>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E3F1DDE7-E1E8-64C4-448D-60DDB6B745C1}"/>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64530511-FD24-4D66-9AEE-6911E7755EA4}"/>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50175"/>
                  </a:srgbClr>
                </a:solidFill>
                <a:latin typeface="Palatino Linotype"/>
                <a:cs typeface="Palatino Linotype"/>
              </a:rPr>
              <a:t>EQUITY &amp; JUSTICE ACADEMY </a:t>
            </a:r>
          </a:p>
          <a:p>
            <a:r>
              <a:rPr lang="en-US" sz="1400" b="1" dirty="0">
                <a:solidFill>
                  <a:srgbClr val="3666B0">
                    <a:alpha val="501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11FE97FA-404F-95C7-5C89-7542A9696628}"/>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49938"/>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E3BFC2A8-792C-EE11-9FAB-FA1E5F31CB21}"/>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A63CF714-D981-4B27-C252-D42CBFBDE668}"/>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91A0F2D6-3368-EA6D-E2E0-796DF5EC5D6D}"/>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F8F5E6EE-1B54-9631-4D54-A4EBE7ACADE5}"/>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270F60F6-E80F-BE69-E6B5-A3523076FE9B}"/>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FA8CEEE6-CC3C-BBC0-55F9-A4204769DF6D}"/>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CCDC21E4-B950-531E-08C9-5696CAD9A9A7}"/>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5FCF91C6-16F9-3ACB-EEA5-F7F4BC7701EF}"/>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50" name="TextBox 49">
            <a:extLst>
              <a:ext uri="{FF2B5EF4-FFF2-40B4-BE49-F238E27FC236}">
                <a16:creationId xmlns:a16="http://schemas.microsoft.com/office/drawing/2014/main" id="{A0C0BA36-7ACC-D30A-3D0F-3290D5E2004E}"/>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solidFill>
                <a:latin typeface="Palatino Linotype"/>
                <a:cs typeface="Palatino Linotype"/>
              </a:rPr>
              <a:t>CHARACTER-BASED TECHNOLOGY ACADEMY (CBTECH)</a:t>
            </a:r>
          </a:p>
        </p:txBody>
      </p:sp>
    </p:spTree>
    <p:extLst>
      <p:ext uri="{BB962C8B-B14F-4D97-AF65-F5344CB8AC3E}">
        <p14:creationId xmlns:p14="http://schemas.microsoft.com/office/powerpoint/2010/main" val="2144693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of a computer program&#10;&#10;Description automatically generated with medium confidence">
            <a:extLst>
              <a:ext uri="{FF2B5EF4-FFF2-40B4-BE49-F238E27FC236}">
                <a16:creationId xmlns:a16="http://schemas.microsoft.com/office/drawing/2014/main" id="{83BEDBF1-01A6-CBA3-458E-9C60D5F8C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2356080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alpha val="50010"/>
                </a:srgbClr>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16</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sp>
        <p:nvSpPr>
          <p:cNvPr id="42" name="TextBox 41">
            <a:extLst>
              <a:ext uri="{FF2B5EF4-FFF2-40B4-BE49-F238E27FC236}">
                <a16:creationId xmlns:a16="http://schemas.microsoft.com/office/drawing/2014/main" id="{E34E21EF-4F55-F947-95D7-DC6CC4215C7A}"/>
              </a:ext>
            </a:extLst>
          </p:cNvPr>
          <p:cNvSpPr txBox="1"/>
          <p:nvPr/>
        </p:nvSpPr>
        <p:spPr>
          <a:xfrm>
            <a:off x="4118696" y="1357089"/>
            <a:ext cx="3468771" cy="830997"/>
          </a:xfrm>
          <a:prstGeom prst="rect">
            <a:avLst/>
          </a:prstGeom>
          <a:noFill/>
        </p:spPr>
        <p:txBody>
          <a:bodyPr wrap="square" rtlCol="0">
            <a:spAutoFit/>
          </a:bodyPr>
          <a:lstStyle/>
          <a:p>
            <a:pPr algn="just"/>
            <a:r>
              <a:rPr lang="en-US" sz="1200" i="1" dirty="0">
                <a:solidFill>
                  <a:srgbClr val="3666B0"/>
                </a:solidFill>
                <a:latin typeface="Palatino Linotype"/>
                <a:cs typeface="Palatino Linotype"/>
              </a:rPr>
              <a:t>To improve overall school culture and climate, as well as increase academic achievement and decrease disciplinary incidents, regardless of a school’s geographic, socio-economic, or demographic profile.</a:t>
            </a:r>
          </a:p>
        </p:txBody>
      </p:sp>
      <p:sp>
        <p:nvSpPr>
          <p:cNvPr id="43" name="TextBox 42">
            <a:extLst>
              <a:ext uri="{FF2B5EF4-FFF2-40B4-BE49-F238E27FC236}">
                <a16:creationId xmlns:a16="http://schemas.microsoft.com/office/drawing/2014/main" id="{E7AFF122-9214-554F-9869-004823759315}"/>
              </a:ext>
            </a:extLst>
          </p:cNvPr>
          <p:cNvSpPr txBox="1"/>
          <p:nvPr/>
        </p:nvSpPr>
        <p:spPr>
          <a:xfrm>
            <a:off x="4118696" y="3501289"/>
            <a:ext cx="3468771" cy="1384995"/>
          </a:xfrm>
          <a:prstGeom prst="rect">
            <a:avLst/>
          </a:prstGeom>
          <a:noFill/>
        </p:spPr>
        <p:txBody>
          <a:bodyPr wrap="square" rtlCol="0">
            <a:spAutoFit/>
          </a:bodyPr>
          <a:lstStyle/>
          <a:p>
            <a:pPr algn="just"/>
            <a:r>
              <a:rPr lang="en-US" sz="1200" i="1" dirty="0">
                <a:solidFill>
                  <a:srgbClr val="3666B0"/>
                </a:solidFill>
                <a:latin typeface="Palatino Linotype"/>
                <a:cs typeface="Palatino Linotype"/>
              </a:rPr>
              <a:t>This CASEL-endorsed, evidence-based process’s power and sustainability rests in its framework, which emphasizes core values and implementation unique to the school community. By using data for ongoing assessment, monitoring, and refinement, a comprehensive and sustainable process is created.</a:t>
            </a:r>
          </a:p>
          <a:p>
            <a:endParaRPr lang="en-US" sz="1200" i="1" dirty="0">
              <a:solidFill>
                <a:srgbClr val="3666B0"/>
              </a:solidFill>
              <a:latin typeface="Palatino Linotype"/>
              <a:cs typeface="Palatino Linotype"/>
            </a:endParaRPr>
          </a:p>
        </p:txBody>
      </p:sp>
      <p:sp>
        <p:nvSpPr>
          <p:cNvPr id="57" name="TextBox 56">
            <a:extLst>
              <a:ext uri="{FF2B5EF4-FFF2-40B4-BE49-F238E27FC236}">
                <a16:creationId xmlns:a16="http://schemas.microsoft.com/office/drawing/2014/main" id="{26B1DF11-7343-3F4D-B9A1-A2456CA8D11A}"/>
              </a:ext>
            </a:extLst>
          </p:cNvPr>
          <p:cNvSpPr txBox="1"/>
          <p:nvPr/>
        </p:nvSpPr>
        <p:spPr>
          <a:xfrm>
            <a:off x="4118696" y="5711991"/>
            <a:ext cx="3468771" cy="1600416"/>
          </a:xfrm>
          <a:prstGeom prst="rect">
            <a:avLst/>
          </a:prstGeom>
          <a:noFill/>
        </p:spPr>
        <p:txBody>
          <a:bodyPr wrap="square" rtlCol="0">
            <a:spAutoFit/>
          </a:bodyPr>
          <a:lstStyle/>
          <a:p>
            <a:pPr algn="just"/>
            <a:r>
              <a:rPr lang="en-US" sz="1200" i="1" dirty="0">
                <a:solidFill>
                  <a:srgbClr val="3666B0"/>
                </a:solidFill>
                <a:latin typeface="Palatino Linotype"/>
                <a:cs typeface="Palatino Linotype"/>
              </a:rPr>
              <a:t>Schools that complete The CharacterPlus Way process show higher test scores and academic performance while decreasing disciplinary incidents. School culture and climate improves, relationships are strengthened, and belonging takes a front seat. Additionally, many schools are ready to go through the Schools of Character recognition process after implementation.</a:t>
            </a:r>
          </a:p>
        </p:txBody>
      </p:sp>
      <p:sp>
        <p:nvSpPr>
          <p:cNvPr id="59" name="TextBox 58">
            <a:extLst>
              <a:ext uri="{FF2B5EF4-FFF2-40B4-BE49-F238E27FC236}">
                <a16:creationId xmlns:a16="http://schemas.microsoft.com/office/drawing/2014/main" id="{0EAE7E97-94C1-AB4E-9EF9-40243ED53FA8}"/>
              </a:ext>
            </a:extLst>
          </p:cNvPr>
          <p:cNvSpPr txBox="1"/>
          <p:nvPr/>
        </p:nvSpPr>
        <p:spPr>
          <a:xfrm>
            <a:off x="4118696" y="8015863"/>
            <a:ext cx="3468771" cy="1015663"/>
          </a:xfrm>
          <a:prstGeom prst="rect">
            <a:avLst/>
          </a:prstGeom>
          <a:noFill/>
        </p:spPr>
        <p:txBody>
          <a:bodyPr wrap="square" rtlCol="0">
            <a:spAutoFit/>
          </a:bodyPr>
          <a:lstStyle/>
          <a:p>
            <a:pPr algn="just"/>
            <a:r>
              <a:rPr lang="en-US" sz="1200" i="1" dirty="0">
                <a:solidFill>
                  <a:srgbClr val="3666B0"/>
                </a:solidFill>
                <a:latin typeface="Palatino Linotype"/>
                <a:cs typeface="Palatino Linotype"/>
              </a:rPr>
              <a:t>Contact CharacterPlus Director of Programming, Nicole Diehl, at </a:t>
            </a:r>
            <a:r>
              <a:rPr lang="en-US" sz="1200" i="1" dirty="0" err="1">
                <a:solidFill>
                  <a:srgbClr val="3666B0"/>
                </a:solidFill>
                <a:latin typeface="Palatino Linotype"/>
                <a:cs typeface="Palatino Linotype"/>
              </a:rPr>
              <a:t>ndiehl@characterplus.org</a:t>
            </a:r>
            <a:r>
              <a:rPr lang="en-US" sz="1200" i="1" dirty="0">
                <a:solidFill>
                  <a:srgbClr val="3666B0"/>
                </a:solidFill>
                <a:latin typeface="Palatino Linotype"/>
                <a:cs typeface="Palatino Linotype"/>
              </a:rPr>
              <a:t> to begin the conversation on the goals you are seeking to accomplish for your educators, students, and school culture and climate.</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2" name="TextBox 1">
            <a:extLst>
              <a:ext uri="{FF2B5EF4-FFF2-40B4-BE49-F238E27FC236}">
                <a16:creationId xmlns:a16="http://schemas.microsoft.com/office/drawing/2014/main" id="{96E77226-5462-7D44-DC08-9D0722A8C534}"/>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solidFill>
                <a:latin typeface="Palatino Linotype"/>
                <a:cs typeface="Palatino Linotype"/>
              </a:rPr>
              <a:t>CHARACTERPLUS WAY </a:t>
            </a:r>
          </a:p>
        </p:txBody>
      </p:sp>
      <p:sp>
        <p:nvSpPr>
          <p:cNvPr id="3" name="TextBox 2">
            <a:extLst>
              <a:ext uri="{FF2B5EF4-FFF2-40B4-BE49-F238E27FC236}">
                <a16:creationId xmlns:a16="http://schemas.microsoft.com/office/drawing/2014/main" id="{5CF56E69-1EEF-6368-B380-2646566BD705}"/>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A5044AF0-E0DE-B327-F39B-209C7ECA5672}"/>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B27C495D-80D1-00AA-74EC-E9F1622DA323}"/>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6" name="TextBox 5">
            <a:extLst>
              <a:ext uri="{FF2B5EF4-FFF2-40B4-BE49-F238E27FC236}">
                <a16:creationId xmlns:a16="http://schemas.microsoft.com/office/drawing/2014/main" id="{9C783369-2CBF-4A1E-DB2C-0F8AEA0FAE44}"/>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B5B1E1FA-ED4B-1C1C-275A-1A638EE37123}"/>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F07DBF8F-5BE4-C074-7E80-1946F886938F}"/>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64CAF160-1C7E-21A5-FE08-05DCC4779ED6}"/>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305CA34D-0AAF-E891-8849-ED074C586189}"/>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888B7B43-174F-8175-0DED-B5CD64E9D5B5}"/>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50914"/>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DFD880CB-A2FB-AF7D-8E67-07251ADB200C}"/>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646C7410-0DD2-7775-BE09-D143F6CE5378}"/>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52F3BB58-F576-7875-E0B2-F258D736A30F}"/>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8402A3CC-4396-0D50-71AF-468122662AAE}"/>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722356BD-54AF-530B-F5A6-AD79D9231259}"/>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C71B4968-3AFD-C644-8B82-EC0E2722388F}"/>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DC4F345E-EA15-076E-991A-464ED5FC3309}"/>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8D2AA7EE-4612-D916-E7C1-477D229AA710}"/>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143"/>
                  </a:srgbClr>
                </a:solidFill>
                <a:latin typeface="Palatino Linotype"/>
                <a:cs typeface="Palatino Linotype"/>
              </a:rPr>
              <a:t>CHARACTER-BASED </a:t>
            </a:r>
          </a:p>
          <a:p>
            <a:r>
              <a:rPr lang="en-US" sz="1400" b="1" dirty="0">
                <a:solidFill>
                  <a:srgbClr val="3666B0">
                    <a:alpha val="49143"/>
                  </a:srgbClr>
                </a:solidFill>
                <a:latin typeface="Palatino Linotype"/>
                <a:cs typeface="Palatino Linotype"/>
              </a:rPr>
              <a:t>DISCIPLINE (CBASE)</a:t>
            </a:r>
          </a:p>
        </p:txBody>
      </p:sp>
      <p:sp>
        <p:nvSpPr>
          <p:cNvPr id="51" name="TextBox 50">
            <a:extLst>
              <a:ext uri="{FF2B5EF4-FFF2-40B4-BE49-F238E27FC236}">
                <a16:creationId xmlns:a16="http://schemas.microsoft.com/office/drawing/2014/main" id="{5B8F48B2-5751-D54F-D6B6-9FE84132B081}"/>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149917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of a business presentation&#10;&#10;Description automatically generated with medium confidence">
            <a:extLst>
              <a:ext uri="{FF2B5EF4-FFF2-40B4-BE49-F238E27FC236}">
                <a16:creationId xmlns:a16="http://schemas.microsoft.com/office/drawing/2014/main" id="{6BBEF85B-DAC1-E031-79AB-3457FDE29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2753260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18</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sp>
        <p:nvSpPr>
          <p:cNvPr id="59" name="TextBox 58">
            <a:extLst>
              <a:ext uri="{FF2B5EF4-FFF2-40B4-BE49-F238E27FC236}">
                <a16:creationId xmlns:a16="http://schemas.microsoft.com/office/drawing/2014/main" id="{0EAE7E97-94C1-AB4E-9EF9-40243ED53FA8}"/>
              </a:ext>
            </a:extLst>
          </p:cNvPr>
          <p:cNvSpPr txBox="1"/>
          <p:nvPr/>
        </p:nvSpPr>
        <p:spPr>
          <a:xfrm>
            <a:off x="4131409" y="8015863"/>
            <a:ext cx="3468771" cy="646331"/>
          </a:xfrm>
          <a:prstGeom prst="rect">
            <a:avLst/>
          </a:prstGeom>
          <a:noFill/>
        </p:spPr>
        <p:txBody>
          <a:bodyPr wrap="square" rtlCol="0">
            <a:spAutoFit/>
          </a:bodyPr>
          <a:lstStyle/>
          <a:p>
            <a:r>
              <a:rPr lang="en-US" sz="1200" i="1" dirty="0">
                <a:solidFill>
                  <a:srgbClr val="3666B0"/>
                </a:solidFill>
                <a:latin typeface="Palatino Linotype"/>
                <a:cs typeface="Palatino Linotype"/>
              </a:rPr>
              <a:t>Contact Dr. Emilie Johnson, CharacterPlus Senior Facilitator, at </a:t>
            </a:r>
            <a:r>
              <a:rPr lang="en-US" sz="1200" i="1" dirty="0" err="1">
                <a:solidFill>
                  <a:srgbClr val="3666B0"/>
                </a:solidFill>
                <a:latin typeface="Palatino Linotype"/>
                <a:cs typeface="Palatino Linotype"/>
              </a:rPr>
              <a:t>ejohnson@characterplus.org</a:t>
            </a:r>
            <a:r>
              <a:rPr lang="en-US" sz="1200" i="1" dirty="0">
                <a:solidFill>
                  <a:srgbClr val="3666B0"/>
                </a:solidFill>
                <a:latin typeface="Palatino Linotype"/>
                <a:cs typeface="Palatino Linotype"/>
              </a:rPr>
              <a:t> to learn more.</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64FEBCC2-7623-DE43-A37B-7D8DFDA8D63E}"/>
              </a:ext>
            </a:extLst>
          </p:cNvPr>
          <p:cNvSpPr txBox="1"/>
          <p:nvPr/>
        </p:nvSpPr>
        <p:spPr>
          <a:xfrm>
            <a:off x="4103734" y="1345330"/>
            <a:ext cx="3245356" cy="1200329"/>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To cultivate cooperative, compassionate, honest, and reflective middle school students who take responsibility for their learning, identify their own core values, and are given a variety of opportunities to practice them in their school and community.</a:t>
            </a:r>
          </a:p>
        </p:txBody>
      </p:sp>
      <p:sp>
        <p:nvSpPr>
          <p:cNvPr id="60" name="TextBox 59">
            <a:extLst>
              <a:ext uri="{FF2B5EF4-FFF2-40B4-BE49-F238E27FC236}">
                <a16:creationId xmlns:a16="http://schemas.microsoft.com/office/drawing/2014/main" id="{196826C0-4693-CE42-816E-04BDAFBB5D0D}"/>
              </a:ext>
            </a:extLst>
          </p:cNvPr>
          <p:cNvSpPr txBox="1"/>
          <p:nvPr/>
        </p:nvSpPr>
        <p:spPr>
          <a:xfrm>
            <a:off x="4103734" y="3520286"/>
            <a:ext cx="3245356" cy="1754326"/>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Character Visions is a character and social-emotional skills curriculum that impacts middle school students’ sense of autonomy, belonging, and competence. The easy-to-follow lessons, connected to CASEL standards, foster collaboration between students, encourage critical thinking about themselves and the world, and help them be active participants in creating a positive classroom and school community.</a:t>
            </a:r>
          </a:p>
        </p:txBody>
      </p:sp>
      <p:sp>
        <p:nvSpPr>
          <p:cNvPr id="62" name="TextBox 61">
            <a:extLst>
              <a:ext uri="{FF2B5EF4-FFF2-40B4-BE49-F238E27FC236}">
                <a16:creationId xmlns:a16="http://schemas.microsoft.com/office/drawing/2014/main" id="{D093A6BC-1304-E249-A45A-6AFFDA87A913}"/>
              </a:ext>
            </a:extLst>
          </p:cNvPr>
          <p:cNvSpPr txBox="1"/>
          <p:nvPr/>
        </p:nvSpPr>
        <p:spPr>
          <a:xfrm>
            <a:off x="4103734" y="5730988"/>
            <a:ext cx="3245356" cy="1200329"/>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Middle school students who are aware of and intentional about building their personal character strengths, feel a strong sense of belonging to their classroom and school, and have the courage and competence to meet needs in their school and community as they arise.</a:t>
            </a:r>
          </a:p>
        </p:txBody>
      </p:sp>
      <p:sp>
        <p:nvSpPr>
          <p:cNvPr id="2" name="TextBox 1">
            <a:extLst>
              <a:ext uri="{FF2B5EF4-FFF2-40B4-BE49-F238E27FC236}">
                <a16:creationId xmlns:a16="http://schemas.microsoft.com/office/drawing/2014/main" id="{F07C0144-A526-DC02-BEBE-75201521EDB8}"/>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3" name="TextBox 2">
            <a:extLst>
              <a:ext uri="{FF2B5EF4-FFF2-40B4-BE49-F238E27FC236}">
                <a16:creationId xmlns:a16="http://schemas.microsoft.com/office/drawing/2014/main" id="{79E6EDFB-0CAB-D308-01B5-145B0A520F1D}"/>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586435FF-54AB-F71F-E14E-11ED7E7BFD0C}"/>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A28C9779-C72B-3BA3-0FDC-09A298797609}"/>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6" name="TextBox 5">
            <a:extLst>
              <a:ext uri="{FF2B5EF4-FFF2-40B4-BE49-F238E27FC236}">
                <a16:creationId xmlns:a16="http://schemas.microsoft.com/office/drawing/2014/main" id="{49510C79-7351-DC16-0B12-F6DB9AF403E4}"/>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6697DBD9-13DE-C4CD-9EC9-37F1B8334C99}"/>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DFCAD5C6-8F28-9AB2-A95D-D0735CFE57F5}"/>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E4946D6B-B7C2-9284-AC1A-5577519FADE2}"/>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6B3A1D77-DDCA-8F6A-FE8A-2B26EBE6C91E}"/>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784EF0A3-A857-A4D3-0DB4-56F87DAC8A19}"/>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49855"/>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6B34AC1D-6C83-2054-1731-B8106ED8D740}"/>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D7C7455B-0569-D549-1E26-21D6C40FF950}"/>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12238DBA-752E-44A6-9C09-03BE29A1C7B9}"/>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C6F95EF1-FED3-F5C9-2B4E-772D35DD71F1}"/>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347CAD87-7BA4-147E-01F2-89FB1C0822D9}"/>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4ED5A1EC-7924-17D8-4903-CC03988D8BEC}"/>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8896A4F3-D725-51C8-4EBE-D884D39B6D7D}"/>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solidFill>
                <a:latin typeface="Palatino Linotype"/>
                <a:cs typeface="Palatino Linotype"/>
              </a:rPr>
              <a:t>CHARACTER VISIONS</a:t>
            </a:r>
          </a:p>
        </p:txBody>
      </p:sp>
      <p:sp>
        <p:nvSpPr>
          <p:cNvPr id="20" name="TextBox 19">
            <a:extLst>
              <a:ext uri="{FF2B5EF4-FFF2-40B4-BE49-F238E27FC236}">
                <a16:creationId xmlns:a16="http://schemas.microsoft.com/office/drawing/2014/main" id="{7A1C1FFB-359E-360D-C5EA-CA7579EC4741}"/>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50" name="TextBox 49">
            <a:extLst>
              <a:ext uri="{FF2B5EF4-FFF2-40B4-BE49-F238E27FC236}">
                <a16:creationId xmlns:a16="http://schemas.microsoft.com/office/drawing/2014/main" id="{DBFB1A0D-BDE0-9B21-AEB1-78B406884CAA}"/>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3757799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age of a book&#10;&#10;Description automatically generated with medium confidence">
            <a:extLst>
              <a:ext uri="{FF2B5EF4-FFF2-40B4-BE49-F238E27FC236}">
                <a16:creationId xmlns:a16="http://schemas.microsoft.com/office/drawing/2014/main" id="{F9B62D77-3693-E0C8-437C-A09AFDC98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3924350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itting at a desk&#10;&#10;Description automatically generated with low confidence">
            <a:extLst>
              <a:ext uri="{FF2B5EF4-FFF2-40B4-BE49-F238E27FC236}">
                <a16:creationId xmlns:a16="http://schemas.microsoft.com/office/drawing/2014/main" id="{9FC43286-FDF2-812E-FF97-807E146964CF}"/>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457200" y="4577851"/>
            <a:ext cx="5108713" cy="5480550"/>
          </a:xfrm>
          <a:prstGeom prst="rect">
            <a:avLst/>
          </a:prstGeom>
        </p:spPr>
      </p:pic>
      <p:sp>
        <p:nvSpPr>
          <p:cNvPr id="44" name="Oval 43">
            <a:extLst>
              <a:ext uri="{FF2B5EF4-FFF2-40B4-BE49-F238E27FC236}">
                <a16:creationId xmlns:a16="http://schemas.microsoft.com/office/drawing/2014/main" id="{0C43B4DD-CCC4-7542-B82A-C81A1165800E}"/>
              </a:ext>
            </a:extLst>
          </p:cNvPr>
          <p:cNvSpPr/>
          <p:nvPr/>
        </p:nvSpPr>
        <p:spPr>
          <a:xfrm>
            <a:off x="3222635" y="-651212"/>
            <a:ext cx="6256000" cy="116532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1" name="Oval 40">
            <a:extLst>
              <a:ext uri="{FF2B5EF4-FFF2-40B4-BE49-F238E27FC236}">
                <a16:creationId xmlns:a16="http://schemas.microsoft.com/office/drawing/2014/main" id="{AB998C92-18FB-DB43-8CF4-F7F5007B4B0B}"/>
              </a:ext>
            </a:extLst>
          </p:cNvPr>
          <p:cNvSpPr/>
          <p:nvPr/>
        </p:nvSpPr>
        <p:spPr>
          <a:xfrm>
            <a:off x="3257503" y="-668915"/>
            <a:ext cx="6256000" cy="11653284"/>
          </a:xfrm>
          <a:prstGeom prst="ellipse">
            <a:avLst/>
          </a:prstGeom>
          <a:solidFill>
            <a:srgbClr val="3666B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5" name="TextBox 44">
            <a:extLst>
              <a:ext uri="{FF2B5EF4-FFF2-40B4-BE49-F238E27FC236}">
                <a16:creationId xmlns:a16="http://schemas.microsoft.com/office/drawing/2014/main" id="{5B12FFC3-73C5-7E49-92C9-A07C93214F95}"/>
              </a:ext>
            </a:extLst>
          </p:cNvPr>
          <p:cNvSpPr txBox="1"/>
          <p:nvPr/>
        </p:nvSpPr>
        <p:spPr>
          <a:xfrm>
            <a:off x="-117289" y="105464"/>
            <a:ext cx="3020921" cy="615553"/>
          </a:xfrm>
          <a:prstGeom prst="rect">
            <a:avLst/>
          </a:prstGeom>
          <a:noFill/>
        </p:spPr>
        <p:txBody>
          <a:bodyPr wrap="square" rtlCol="0">
            <a:spAutoFit/>
          </a:bodyPr>
          <a:lstStyle/>
          <a:p>
            <a:pPr algn="ctr"/>
            <a:r>
              <a:rPr lang="en-US" sz="3400" dirty="0">
                <a:solidFill>
                  <a:srgbClr val="3666B0"/>
                </a:solidFill>
                <a:latin typeface="Palatino Linotype"/>
                <a:cs typeface="Palatino Linotype"/>
              </a:rPr>
              <a:t>POSITIVE</a:t>
            </a:r>
          </a:p>
        </p:txBody>
      </p:sp>
      <p:sp>
        <p:nvSpPr>
          <p:cNvPr id="51" name="TextBox 50">
            <a:extLst>
              <a:ext uri="{FF2B5EF4-FFF2-40B4-BE49-F238E27FC236}">
                <a16:creationId xmlns:a16="http://schemas.microsoft.com/office/drawing/2014/main" id="{F4E291F5-8BBE-D945-9DD8-4E308EB7BB73}"/>
              </a:ext>
            </a:extLst>
          </p:cNvPr>
          <p:cNvSpPr txBox="1"/>
          <p:nvPr/>
        </p:nvSpPr>
        <p:spPr>
          <a:xfrm>
            <a:off x="4227297" y="88935"/>
            <a:ext cx="3976904" cy="615553"/>
          </a:xfrm>
          <a:prstGeom prst="rect">
            <a:avLst/>
          </a:prstGeom>
          <a:noFill/>
        </p:spPr>
        <p:txBody>
          <a:bodyPr wrap="square" rtlCol="0">
            <a:spAutoFit/>
          </a:bodyPr>
          <a:lstStyle/>
          <a:p>
            <a:pPr algn="ctr"/>
            <a:r>
              <a:rPr lang="en-US" sz="3400" dirty="0">
                <a:solidFill>
                  <a:srgbClr val="F86A47"/>
                </a:solidFill>
                <a:latin typeface="Palatino Linotype"/>
                <a:cs typeface="Palatino Linotype"/>
              </a:rPr>
              <a:t>CHANGE</a:t>
            </a:r>
          </a:p>
        </p:txBody>
      </p:sp>
      <p:sp>
        <p:nvSpPr>
          <p:cNvPr id="52" name="Oval 51">
            <a:extLst>
              <a:ext uri="{FF2B5EF4-FFF2-40B4-BE49-F238E27FC236}">
                <a16:creationId xmlns:a16="http://schemas.microsoft.com/office/drawing/2014/main" id="{B3A07964-D0C3-B347-A254-38FF6994647B}"/>
              </a:ext>
            </a:extLst>
          </p:cNvPr>
          <p:cNvSpPr/>
          <p:nvPr/>
        </p:nvSpPr>
        <p:spPr>
          <a:xfrm>
            <a:off x="5626208" y="907323"/>
            <a:ext cx="1280160" cy="1280160"/>
          </a:xfrm>
          <a:prstGeom prst="ellipse">
            <a:avLst/>
          </a:prstGeom>
          <a:solidFill>
            <a:srgbClr val="F86A4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7" name="Rectangle 56">
            <a:extLst>
              <a:ext uri="{FF2B5EF4-FFF2-40B4-BE49-F238E27FC236}">
                <a16:creationId xmlns:a16="http://schemas.microsoft.com/office/drawing/2014/main" id="{0A833EDF-4E16-3148-A4D8-6C0FF8F149A4}"/>
              </a:ext>
            </a:extLst>
          </p:cNvPr>
          <p:cNvSpPr/>
          <p:nvPr/>
        </p:nvSpPr>
        <p:spPr>
          <a:xfrm>
            <a:off x="308495" y="1020978"/>
            <a:ext cx="3265298" cy="954107"/>
          </a:xfrm>
          <a:prstGeom prst="rect">
            <a:avLst/>
          </a:prstGeom>
        </p:spPr>
        <p:txBody>
          <a:bodyPr wrap="square">
            <a:spAutoFit/>
          </a:bodyPr>
          <a:lstStyle/>
          <a:p>
            <a:r>
              <a:rPr lang="en-US" sz="1400" dirty="0">
                <a:solidFill>
                  <a:srgbClr val="3666B0"/>
                </a:solidFill>
                <a:latin typeface="Palatino Linotype" panose="02040502050505030304" pitchFamily="18" charset="0"/>
              </a:rPr>
              <a:t>PERCENT INCREASE CHARACTERPLUS MEMBER SCHOOLS REFLECT ON STATE STANDARDS &amp; ACT TESTING</a:t>
            </a:r>
          </a:p>
        </p:txBody>
      </p:sp>
      <p:sp>
        <p:nvSpPr>
          <p:cNvPr id="59" name="Rectangle 58">
            <a:extLst>
              <a:ext uri="{FF2B5EF4-FFF2-40B4-BE49-F238E27FC236}">
                <a16:creationId xmlns:a16="http://schemas.microsoft.com/office/drawing/2014/main" id="{68871856-69B5-074B-877A-1C5D85B5AE8C}"/>
              </a:ext>
            </a:extLst>
          </p:cNvPr>
          <p:cNvSpPr/>
          <p:nvPr/>
        </p:nvSpPr>
        <p:spPr>
          <a:xfrm>
            <a:off x="308495" y="2431617"/>
            <a:ext cx="3350198" cy="954107"/>
          </a:xfrm>
          <a:prstGeom prst="rect">
            <a:avLst/>
          </a:prstGeom>
        </p:spPr>
        <p:txBody>
          <a:bodyPr wrap="square">
            <a:spAutoFit/>
          </a:bodyPr>
          <a:lstStyle/>
          <a:p>
            <a:r>
              <a:rPr lang="en-US" sz="1400" dirty="0">
                <a:solidFill>
                  <a:srgbClr val="3666B0"/>
                </a:solidFill>
                <a:latin typeface="Palatino Linotype" panose="02040502050505030304" pitchFamily="18" charset="0"/>
              </a:rPr>
              <a:t>PERCENT OF STATE &amp; NATIONAL SCHOOLS OF CHARACTER OUR CHARACTERPLUS REGION REPRESENTS NATIONALLY</a:t>
            </a:r>
          </a:p>
        </p:txBody>
      </p:sp>
      <p:sp>
        <p:nvSpPr>
          <p:cNvPr id="61" name="Rectangle 60">
            <a:extLst>
              <a:ext uri="{FF2B5EF4-FFF2-40B4-BE49-F238E27FC236}">
                <a16:creationId xmlns:a16="http://schemas.microsoft.com/office/drawing/2014/main" id="{36DCBBA5-5523-E349-BCBF-9091F203F5EF}"/>
              </a:ext>
            </a:extLst>
          </p:cNvPr>
          <p:cNvSpPr/>
          <p:nvPr/>
        </p:nvSpPr>
        <p:spPr>
          <a:xfrm>
            <a:off x="308495" y="3888814"/>
            <a:ext cx="2929130" cy="954107"/>
          </a:xfrm>
          <a:prstGeom prst="rect">
            <a:avLst/>
          </a:prstGeom>
        </p:spPr>
        <p:txBody>
          <a:bodyPr wrap="square">
            <a:spAutoFit/>
          </a:bodyPr>
          <a:lstStyle/>
          <a:p>
            <a:r>
              <a:rPr lang="en-US" sz="1400" dirty="0">
                <a:solidFill>
                  <a:srgbClr val="3666B0"/>
                </a:solidFill>
                <a:latin typeface="Palatino Linotype" panose="02040502050505030304" pitchFamily="18" charset="0"/>
              </a:rPr>
              <a:t>NUMBER OF CHARACTERPLUS PARTNER SCHOOL DISTRICTS, ORGANIZATIONS, &amp; UNIVERSITIES</a:t>
            </a:r>
          </a:p>
        </p:txBody>
      </p:sp>
      <p:sp>
        <p:nvSpPr>
          <p:cNvPr id="62" name="Rectangle 61">
            <a:extLst>
              <a:ext uri="{FF2B5EF4-FFF2-40B4-BE49-F238E27FC236}">
                <a16:creationId xmlns:a16="http://schemas.microsoft.com/office/drawing/2014/main" id="{DC56EF6F-D446-4C40-98A6-631CB4A10FE2}"/>
              </a:ext>
            </a:extLst>
          </p:cNvPr>
          <p:cNvSpPr/>
          <p:nvPr/>
        </p:nvSpPr>
        <p:spPr>
          <a:xfrm>
            <a:off x="308495" y="5329646"/>
            <a:ext cx="2929130" cy="1169551"/>
          </a:xfrm>
          <a:prstGeom prst="rect">
            <a:avLst/>
          </a:prstGeom>
        </p:spPr>
        <p:txBody>
          <a:bodyPr wrap="square">
            <a:spAutoFit/>
          </a:bodyPr>
          <a:lstStyle/>
          <a:p>
            <a:r>
              <a:rPr lang="en-US" sz="1400" dirty="0">
                <a:solidFill>
                  <a:srgbClr val="3666B0"/>
                </a:solidFill>
                <a:latin typeface="Palatino Linotype" panose="02040502050505030304" pitchFamily="18" charset="0"/>
              </a:rPr>
              <a:t>NUMBER OF DONATING COMPANIES, INDIVIDUALS, &amp; FOUNDATIONS TO HELP KEEP PER STUDENT PARTNERSHIP FEES LOW</a:t>
            </a:r>
          </a:p>
        </p:txBody>
      </p:sp>
      <p:sp>
        <p:nvSpPr>
          <p:cNvPr id="63" name="Rectangle 62">
            <a:extLst>
              <a:ext uri="{FF2B5EF4-FFF2-40B4-BE49-F238E27FC236}">
                <a16:creationId xmlns:a16="http://schemas.microsoft.com/office/drawing/2014/main" id="{CD884434-AF96-1D47-B2B5-B80EC9D49A60}"/>
              </a:ext>
            </a:extLst>
          </p:cNvPr>
          <p:cNvSpPr/>
          <p:nvPr/>
        </p:nvSpPr>
        <p:spPr>
          <a:xfrm>
            <a:off x="308495" y="6740285"/>
            <a:ext cx="3403350" cy="954107"/>
          </a:xfrm>
          <a:prstGeom prst="rect">
            <a:avLst/>
          </a:prstGeom>
        </p:spPr>
        <p:txBody>
          <a:bodyPr wrap="square">
            <a:spAutoFit/>
          </a:bodyPr>
          <a:lstStyle/>
          <a:p>
            <a:r>
              <a:rPr lang="en-US" sz="1400" dirty="0">
                <a:solidFill>
                  <a:srgbClr val="3666B0"/>
                </a:solidFill>
                <a:latin typeface="Palatino Linotype" panose="02040502050505030304" pitchFamily="18" charset="0"/>
              </a:rPr>
              <a:t>NUMBER OF REGIONAL </a:t>
            </a:r>
          </a:p>
          <a:p>
            <a:r>
              <a:rPr lang="en-US" sz="1400" dirty="0">
                <a:solidFill>
                  <a:srgbClr val="3666B0"/>
                </a:solidFill>
                <a:latin typeface="Palatino Linotype" panose="02040502050505030304" pitchFamily="18" charset="0"/>
              </a:rPr>
              <a:t>EDUCATORS PARTICIPATING IN </a:t>
            </a:r>
          </a:p>
          <a:p>
            <a:r>
              <a:rPr lang="en-US" sz="1400" dirty="0">
                <a:solidFill>
                  <a:srgbClr val="3666B0"/>
                </a:solidFill>
                <a:latin typeface="Palatino Linotype" panose="02040502050505030304" pitchFamily="18" charset="0"/>
              </a:rPr>
              <a:t>ONLINE WORKSHOP PLATFORM </a:t>
            </a:r>
            <a:r>
              <a:rPr lang="en-US" sz="1400" dirty="0" err="1">
                <a:solidFill>
                  <a:srgbClr val="3666B0"/>
                </a:solidFill>
                <a:latin typeface="Palatino Linotype" panose="02040502050505030304" pitchFamily="18" charset="0"/>
              </a:rPr>
              <a:t>iCHARACTERPLUS</a:t>
            </a:r>
            <a:endParaRPr lang="en-US" sz="1400" dirty="0">
              <a:solidFill>
                <a:srgbClr val="3666B0"/>
              </a:solidFill>
              <a:latin typeface="Palatino Linotype" panose="02040502050505030304" pitchFamily="18" charset="0"/>
            </a:endParaRPr>
          </a:p>
        </p:txBody>
      </p:sp>
      <p:sp>
        <p:nvSpPr>
          <p:cNvPr id="64" name="Rectangle 63">
            <a:extLst>
              <a:ext uri="{FF2B5EF4-FFF2-40B4-BE49-F238E27FC236}">
                <a16:creationId xmlns:a16="http://schemas.microsoft.com/office/drawing/2014/main" id="{7BF67B38-8AD6-5D4B-8E04-1814449951D6}"/>
              </a:ext>
            </a:extLst>
          </p:cNvPr>
          <p:cNvSpPr/>
          <p:nvPr/>
        </p:nvSpPr>
        <p:spPr>
          <a:xfrm>
            <a:off x="308495" y="8200092"/>
            <a:ext cx="3444551" cy="954107"/>
          </a:xfrm>
          <a:prstGeom prst="rect">
            <a:avLst/>
          </a:prstGeom>
        </p:spPr>
        <p:txBody>
          <a:bodyPr wrap="square">
            <a:spAutoFit/>
          </a:bodyPr>
          <a:lstStyle/>
          <a:p>
            <a:r>
              <a:rPr lang="en-US" sz="1400" dirty="0">
                <a:solidFill>
                  <a:srgbClr val="3666B0"/>
                </a:solidFill>
                <a:latin typeface="Palatino Linotype" panose="02040502050505030304" pitchFamily="18" charset="0"/>
              </a:rPr>
              <a:t>NUMBER OF REGIONAL AND STATEWIDE SCHOOLS INCLUDED IN CHARACTERPLUS PARTNERSHIP CHARACTER EDUCATION WORK</a:t>
            </a:r>
          </a:p>
        </p:txBody>
      </p:sp>
      <p:sp>
        <p:nvSpPr>
          <p:cNvPr id="65" name="Oval 64">
            <a:extLst>
              <a:ext uri="{FF2B5EF4-FFF2-40B4-BE49-F238E27FC236}">
                <a16:creationId xmlns:a16="http://schemas.microsoft.com/office/drawing/2014/main" id="{91587C58-C088-2B40-98EB-033D4D1355A0}"/>
              </a:ext>
            </a:extLst>
          </p:cNvPr>
          <p:cNvSpPr/>
          <p:nvPr/>
        </p:nvSpPr>
        <p:spPr>
          <a:xfrm>
            <a:off x="5626208" y="2336678"/>
            <a:ext cx="1280160" cy="1280160"/>
          </a:xfrm>
          <a:prstGeom prst="ellipse">
            <a:avLst/>
          </a:prstGeom>
          <a:solidFill>
            <a:srgbClr val="F86A4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6" name="Oval 65">
            <a:extLst>
              <a:ext uri="{FF2B5EF4-FFF2-40B4-BE49-F238E27FC236}">
                <a16:creationId xmlns:a16="http://schemas.microsoft.com/office/drawing/2014/main" id="{1AEA0471-325B-8D4D-A101-B570857E871B}"/>
              </a:ext>
            </a:extLst>
          </p:cNvPr>
          <p:cNvSpPr/>
          <p:nvPr/>
        </p:nvSpPr>
        <p:spPr>
          <a:xfrm>
            <a:off x="5626208" y="3766033"/>
            <a:ext cx="1280160" cy="1280160"/>
          </a:xfrm>
          <a:prstGeom prst="ellipse">
            <a:avLst/>
          </a:prstGeom>
          <a:solidFill>
            <a:srgbClr val="F86A4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5" name="Oval 74">
            <a:extLst>
              <a:ext uri="{FF2B5EF4-FFF2-40B4-BE49-F238E27FC236}">
                <a16:creationId xmlns:a16="http://schemas.microsoft.com/office/drawing/2014/main" id="{063CC52D-295A-E64F-ACE8-E96DE4EF1A35}"/>
              </a:ext>
            </a:extLst>
          </p:cNvPr>
          <p:cNvSpPr/>
          <p:nvPr/>
        </p:nvSpPr>
        <p:spPr>
          <a:xfrm>
            <a:off x="5626208" y="5195388"/>
            <a:ext cx="1280160" cy="1280160"/>
          </a:xfrm>
          <a:prstGeom prst="ellipse">
            <a:avLst/>
          </a:prstGeom>
          <a:solidFill>
            <a:srgbClr val="F86A4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0" name="Oval 79">
            <a:extLst>
              <a:ext uri="{FF2B5EF4-FFF2-40B4-BE49-F238E27FC236}">
                <a16:creationId xmlns:a16="http://schemas.microsoft.com/office/drawing/2014/main" id="{A0572455-5FA4-AC44-A341-DD65C0584E49}"/>
              </a:ext>
            </a:extLst>
          </p:cNvPr>
          <p:cNvSpPr/>
          <p:nvPr/>
        </p:nvSpPr>
        <p:spPr>
          <a:xfrm>
            <a:off x="5626208" y="6624743"/>
            <a:ext cx="1280160" cy="1280160"/>
          </a:xfrm>
          <a:prstGeom prst="ellipse">
            <a:avLst/>
          </a:prstGeom>
          <a:solidFill>
            <a:srgbClr val="F86A4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1" name="Oval 80">
            <a:extLst>
              <a:ext uri="{FF2B5EF4-FFF2-40B4-BE49-F238E27FC236}">
                <a16:creationId xmlns:a16="http://schemas.microsoft.com/office/drawing/2014/main" id="{D623B9B7-3AA5-944C-8B80-B0F08E0D4636}"/>
              </a:ext>
            </a:extLst>
          </p:cNvPr>
          <p:cNvSpPr/>
          <p:nvPr/>
        </p:nvSpPr>
        <p:spPr>
          <a:xfrm>
            <a:off x="5626208" y="8054099"/>
            <a:ext cx="1280160" cy="1280160"/>
          </a:xfrm>
          <a:prstGeom prst="ellipse">
            <a:avLst/>
          </a:prstGeom>
          <a:solidFill>
            <a:srgbClr val="F86A4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2" name="TextBox 81">
            <a:extLst>
              <a:ext uri="{FF2B5EF4-FFF2-40B4-BE49-F238E27FC236}">
                <a16:creationId xmlns:a16="http://schemas.microsoft.com/office/drawing/2014/main" id="{43F02DE6-1F02-BE4A-AEBF-050992B4C66B}"/>
              </a:ext>
            </a:extLst>
          </p:cNvPr>
          <p:cNvSpPr txBox="1"/>
          <p:nvPr/>
        </p:nvSpPr>
        <p:spPr>
          <a:xfrm>
            <a:off x="5696504" y="1222331"/>
            <a:ext cx="1124712" cy="646331"/>
          </a:xfrm>
          <a:prstGeom prst="rect">
            <a:avLst/>
          </a:prstGeom>
          <a:noFill/>
        </p:spPr>
        <p:txBody>
          <a:bodyPr wrap="square" rtlCol="0">
            <a:spAutoFit/>
          </a:bodyPr>
          <a:lstStyle/>
          <a:p>
            <a:pPr algn="ctr"/>
            <a:r>
              <a:rPr lang="en-US" sz="3600" b="1" dirty="0">
                <a:solidFill>
                  <a:srgbClr val="3666B0"/>
                </a:solidFill>
                <a:latin typeface="Palatino Linotype" panose="02040502050505030304" pitchFamily="18" charset="0"/>
              </a:rPr>
              <a:t>5+</a:t>
            </a:r>
          </a:p>
        </p:txBody>
      </p:sp>
      <p:sp>
        <p:nvSpPr>
          <p:cNvPr id="83" name="TextBox 82">
            <a:extLst>
              <a:ext uri="{FF2B5EF4-FFF2-40B4-BE49-F238E27FC236}">
                <a16:creationId xmlns:a16="http://schemas.microsoft.com/office/drawing/2014/main" id="{367C469E-A6D8-5144-82F1-A4F307F915AC}"/>
              </a:ext>
            </a:extLst>
          </p:cNvPr>
          <p:cNvSpPr txBox="1"/>
          <p:nvPr/>
        </p:nvSpPr>
        <p:spPr>
          <a:xfrm>
            <a:off x="5706664" y="2653592"/>
            <a:ext cx="1124712" cy="646331"/>
          </a:xfrm>
          <a:prstGeom prst="rect">
            <a:avLst/>
          </a:prstGeom>
          <a:noFill/>
        </p:spPr>
        <p:txBody>
          <a:bodyPr wrap="square" rtlCol="0">
            <a:spAutoFit/>
          </a:bodyPr>
          <a:lstStyle/>
          <a:p>
            <a:pPr algn="ctr"/>
            <a:r>
              <a:rPr lang="en-US" sz="3600" b="1" dirty="0">
                <a:solidFill>
                  <a:srgbClr val="3666B0"/>
                </a:solidFill>
                <a:latin typeface="Palatino Linotype" panose="02040502050505030304" pitchFamily="18" charset="0"/>
              </a:rPr>
              <a:t>20+</a:t>
            </a:r>
          </a:p>
        </p:txBody>
      </p:sp>
      <p:sp>
        <p:nvSpPr>
          <p:cNvPr id="84" name="TextBox 83">
            <a:extLst>
              <a:ext uri="{FF2B5EF4-FFF2-40B4-BE49-F238E27FC236}">
                <a16:creationId xmlns:a16="http://schemas.microsoft.com/office/drawing/2014/main" id="{D63B9508-61E4-4E44-9375-2E27BEA625C6}"/>
              </a:ext>
            </a:extLst>
          </p:cNvPr>
          <p:cNvSpPr txBox="1"/>
          <p:nvPr/>
        </p:nvSpPr>
        <p:spPr>
          <a:xfrm>
            <a:off x="5706664" y="4082947"/>
            <a:ext cx="1124712" cy="646331"/>
          </a:xfrm>
          <a:prstGeom prst="rect">
            <a:avLst/>
          </a:prstGeom>
          <a:noFill/>
        </p:spPr>
        <p:txBody>
          <a:bodyPr wrap="square" rtlCol="0">
            <a:spAutoFit/>
          </a:bodyPr>
          <a:lstStyle/>
          <a:p>
            <a:pPr algn="ctr"/>
            <a:r>
              <a:rPr lang="en-US" sz="3600" b="1" dirty="0">
                <a:solidFill>
                  <a:srgbClr val="3666B0"/>
                </a:solidFill>
                <a:latin typeface="Palatino Linotype" panose="02040502050505030304" pitchFamily="18" charset="0"/>
              </a:rPr>
              <a:t>50+</a:t>
            </a:r>
          </a:p>
        </p:txBody>
      </p:sp>
      <p:sp>
        <p:nvSpPr>
          <p:cNvPr id="85" name="TextBox 84">
            <a:extLst>
              <a:ext uri="{FF2B5EF4-FFF2-40B4-BE49-F238E27FC236}">
                <a16:creationId xmlns:a16="http://schemas.microsoft.com/office/drawing/2014/main" id="{C7002745-F94C-DD4A-8438-E50AA6A95DB6}"/>
              </a:ext>
            </a:extLst>
          </p:cNvPr>
          <p:cNvSpPr txBox="1"/>
          <p:nvPr/>
        </p:nvSpPr>
        <p:spPr>
          <a:xfrm>
            <a:off x="5706664" y="5521407"/>
            <a:ext cx="1124712" cy="646331"/>
          </a:xfrm>
          <a:prstGeom prst="rect">
            <a:avLst/>
          </a:prstGeom>
          <a:noFill/>
        </p:spPr>
        <p:txBody>
          <a:bodyPr wrap="square" rtlCol="0">
            <a:spAutoFit/>
          </a:bodyPr>
          <a:lstStyle/>
          <a:p>
            <a:pPr algn="ctr"/>
            <a:r>
              <a:rPr lang="en-US" sz="3600" b="1" dirty="0">
                <a:solidFill>
                  <a:srgbClr val="3666B0"/>
                </a:solidFill>
                <a:latin typeface="Palatino Linotype" panose="02040502050505030304" pitchFamily="18" charset="0"/>
              </a:rPr>
              <a:t>150+</a:t>
            </a:r>
          </a:p>
        </p:txBody>
      </p:sp>
      <p:sp>
        <p:nvSpPr>
          <p:cNvPr id="86" name="TextBox 85">
            <a:extLst>
              <a:ext uri="{FF2B5EF4-FFF2-40B4-BE49-F238E27FC236}">
                <a16:creationId xmlns:a16="http://schemas.microsoft.com/office/drawing/2014/main" id="{624730AE-FB08-6A42-9DA7-A370479D3278}"/>
              </a:ext>
            </a:extLst>
          </p:cNvPr>
          <p:cNvSpPr txBox="1"/>
          <p:nvPr/>
        </p:nvSpPr>
        <p:spPr>
          <a:xfrm>
            <a:off x="5706664" y="6948245"/>
            <a:ext cx="1124712" cy="646331"/>
          </a:xfrm>
          <a:prstGeom prst="rect">
            <a:avLst/>
          </a:prstGeom>
          <a:noFill/>
        </p:spPr>
        <p:txBody>
          <a:bodyPr wrap="square" rtlCol="0">
            <a:spAutoFit/>
          </a:bodyPr>
          <a:lstStyle/>
          <a:p>
            <a:pPr algn="ctr"/>
            <a:r>
              <a:rPr lang="en-US" sz="3600" b="1" dirty="0">
                <a:solidFill>
                  <a:srgbClr val="3666B0"/>
                </a:solidFill>
                <a:latin typeface="Palatino Linotype" panose="02040502050505030304" pitchFamily="18" charset="0"/>
              </a:rPr>
              <a:t>300+</a:t>
            </a:r>
          </a:p>
        </p:txBody>
      </p:sp>
      <p:sp>
        <p:nvSpPr>
          <p:cNvPr id="87" name="TextBox 86">
            <a:extLst>
              <a:ext uri="{FF2B5EF4-FFF2-40B4-BE49-F238E27FC236}">
                <a16:creationId xmlns:a16="http://schemas.microsoft.com/office/drawing/2014/main" id="{7D4EC3F2-7D4D-9447-B191-3E3745A57FD7}"/>
              </a:ext>
            </a:extLst>
          </p:cNvPr>
          <p:cNvSpPr txBox="1"/>
          <p:nvPr/>
        </p:nvSpPr>
        <p:spPr>
          <a:xfrm>
            <a:off x="5706664" y="8371648"/>
            <a:ext cx="1124712" cy="646331"/>
          </a:xfrm>
          <a:prstGeom prst="rect">
            <a:avLst/>
          </a:prstGeom>
          <a:noFill/>
        </p:spPr>
        <p:txBody>
          <a:bodyPr wrap="square" rtlCol="0">
            <a:spAutoFit/>
          </a:bodyPr>
          <a:lstStyle/>
          <a:p>
            <a:r>
              <a:rPr lang="en-US" sz="3600" b="1" dirty="0">
                <a:solidFill>
                  <a:srgbClr val="3666B0"/>
                </a:solidFill>
                <a:latin typeface="Palatino Linotype" panose="02040502050505030304" pitchFamily="18" charset="0"/>
              </a:rPr>
              <a:t>500+</a:t>
            </a:r>
          </a:p>
        </p:txBody>
      </p:sp>
      <p:sp>
        <p:nvSpPr>
          <p:cNvPr id="88" name="TextBox 87">
            <a:extLst>
              <a:ext uri="{FF2B5EF4-FFF2-40B4-BE49-F238E27FC236}">
                <a16:creationId xmlns:a16="http://schemas.microsoft.com/office/drawing/2014/main" id="{D6115FB3-BE6A-4646-9987-ABE8200DCF5A}"/>
              </a:ext>
            </a:extLst>
          </p:cNvPr>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2</a:t>
            </a:r>
          </a:p>
        </p:txBody>
      </p:sp>
    </p:spTree>
    <p:extLst>
      <p:ext uri="{BB962C8B-B14F-4D97-AF65-F5344CB8AC3E}">
        <p14:creationId xmlns:p14="http://schemas.microsoft.com/office/powerpoint/2010/main" val="1167161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20</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sp>
        <p:nvSpPr>
          <p:cNvPr id="59" name="TextBox 58">
            <a:extLst>
              <a:ext uri="{FF2B5EF4-FFF2-40B4-BE49-F238E27FC236}">
                <a16:creationId xmlns:a16="http://schemas.microsoft.com/office/drawing/2014/main" id="{0EAE7E97-94C1-AB4E-9EF9-40243ED53FA8}"/>
              </a:ext>
            </a:extLst>
          </p:cNvPr>
          <p:cNvSpPr txBox="1"/>
          <p:nvPr/>
        </p:nvSpPr>
        <p:spPr>
          <a:xfrm>
            <a:off x="4131409" y="8015863"/>
            <a:ext cx="3468771" cy="461665"/>
          </a:xfrm>
          <a:prstGeom prst="rect">
            <a:avLst/>
          </a:prstGeom>
          <a:noFill/>
        </p:spPr>
        <p:txBody>
          <a:bodyPr wrap="square" rtlCol="0">
            <a:spAutoFit/>
          </a:bodyPr>
          <a:lstStyle/>
          <a:p>
            <a:r>
              <a:rPr lang="en-US" sz="1200" i="1" dirty="0">
                <a:solidFill>
                  <a:srgbClr val="3666B0"/>
                </a:solidFill>
                <a:latin typeface="Palatino Linotype"/>
                <a:cs typeface="Palatino Linotype"/>
              </a:rPr>
              <a:t>Contact Michael </a:t>
            </a:r>
            <a:r>
              <a:rPr lang="en-US" sz="1200" i="1" dirty="0" err="1">
                <a:solidFill>
                  <a:srgbClr val="3666B0"/>
                </a:solidFill>
                <a:latin typeface="Palatino Linotype"/>
                <a:cs typeface="Palatino Linotype"/>
              </a:rPr>
              <a:t>Barolak</a:t>
            </a:r>
            <a:r>
              <a:rPr lang="en-US" sz="1200" i="1" dirty="0">
                <a:solidFill>
                  <a:srgbClr val="3666B0"/>
                </a:solidFill>
                <a:latin typeface="Palatino Linotype"/>
                <a:cs typeface="Palatino Linotype"/>
              </a:rPr>
              <a:t>, M.S.W., Director of CACE, at </a:t>
            </a:r>
            <a:r>
              <a:rPr lang="en-US" sz="1200" i="1" dirty="0" err="1">
                <a:solidFill>
                  <a:srgbClr val="3666B0"/>
                </a:solidFill>
                <a:latin typeface="Palatino Linotype"/>
                <a:cs typeface="Palatino Linotype"/>
              </a:rPr>
              <a:t>mbarolak@characterplus.org</a:t>
            </a:r>
            <a:r>
              <a:rPr lang="en-US" sz="1200" i="1" dirty="0">
                <a:solidFill>
                  <a:srgbClr val="3666B0"/>
                </a:solidFill>
                <a:latin typeface="Palatino Linotype"/>
                <a:cs typeface="Palatino Linotype"/>
              </a:rPr>
              <a:t> to learn more.</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64FEBCC2-7623-DE43-A37B-7D8DFDA8D63E}"/>
              </a:ext>
            </a:extLst>
          </p:cNvPr>
          <p:cNvSpPr txBox="1"/>
          <p:nvPr/>
        </p:nvSpPr>
        <p:spPr>
          <a:xfrm>
            <a:off x="4103734" y="1345330"/>
            <a:ext cx="3245356" cy="1938992"/>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The Counseling Academy in Character Education (CACE) is designed to be a supportive community for those who work to meet the social, emotional, and mental health needs of young people in schools and other settings. Social workers, counselors, and other mental health professionals will build a support network as they rekindle their passion for this work and form a wellness community. </a:t>
            </a:r>
          </a:p>
          <a:p>
            <a:pPr algn="just"/>
            <a:endParaRPr lang="en-US" sz="1200" i="1" dirty="0">
              <a:solidFill>
                <a:srgbClr val="3666AE"/>
              </a:solidFill>
              <a:latin typeface="Palatino Linotype"/>
              <a:cs typeface="Palatino Linotype"/>
            </a:endParaRPr>
          </a:p>
        </p:txBody>
      </p:sp>
      <p:sp>
        <p:nvSpPr>
          <p:cNvPr id="60" name="TextBox 59">
            <a:extLst>
              <a:ext uri="{FF2B5EF4-FFF2-40B4-BE49-F238E27FC236}">
                <a16:creationId xmlns:a16="http://schemas.microsoft.com/office/drawing/2014/main" id="{196826C0-4693-CE42-816E-04BDAFBB5D0D}"/>
              </a:ext>
            </a:extLst>
          </p:cNvPr>
          <p:cNvSpPr txBox="1"/>
          <p:nvPr/>
        </p:nvSpPr>
        <p:spPr>
          <a:xfrm>
            <a:off x="4103734" y="3520286"/>
            <a:ext cx="3245356" cy="1938992"/>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Counselors, social workers, and other mental health professionals who support students and adults in schools and other settings are often overlooked for development specific to their needs. CACE is specifically intended to help these caregivers by intentionally focusing on rediscovering why this work is important to who they are. Our time together will also concentrate on self-awareness, trust, communication, and self-care. </a:t>
            </a:r>
          </a:p>
        </p:txBody>
      </p:sp>
      <p:sp>
        <p:nvSpPr>
          <p:cNvPr id="62" name="TextBox 61">
            <a:extLst>
              <a:ext uri="{FF2B5EF4-FFF2-40B4-BE49-F238E27FC236}">
                <a16:creationId xmlns:a16="http://schemas.microsoft.com/office/drawing/2014/main" id="{D093A6BC-1304-E249-A45A-6AFFDA87A913}"/>
              </a:ext>
            </a:extLst>
          </p:cNvPr>
          <p:cNvSpPr txBox="1"/>
          <p:nvPr/>
        </p:nvSpPr>
        <p:spPr>
          <a:xfrm>
            <a:off x="4103734" y="5730988"/>
            <a:ext cx="3245356" cy="1754326"/>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Outcomes will include a clearer focus on their work directly connected to their why. Participants will also improve their skills to establish trust and communicate not only with those they serve, but also with the other adults who are a part of their community of support. Finally, this collective professional learning network will develop individualized definitions of self-care with intentional strategies for activities to recharge. </a:t>
            </a:r>
          </a:p>
        </p:txBody>
      </p:sp>
      <p:sp>
        <p:nvSpPr>
          <p:cNvPr id="2" name="TextBox 1">
            <a:extLst>
              <a:ext uri="{FF2B5EF4-FFF2-40B4-BE49-F238E27FC236}">
                <a16:creationId xmlns:a16="http://schemas.microsoft.com/office/drawing/2014/main" id="{A495674A-18BF-28DA-BA99-01D85F780F98}"/>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3" name="TextBox 2">
            <a:extLst>
              <a:ext uri="{FF2B5EF4-FFF2-40B4-BE49-F238E27FC236}">
                <a16:creationId xmlns:a16="http://schemas.microsoft.com/office/drawing/2014/main" id="{75BE9070-4E1C-157F-F2FF-CFDD286B54B2}"/>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5CE70D7E-08D4-114C-EE9D-939113CBDD11}"/>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E09007B0-5B04-8A01-01AA-0DF040F909BF}"/>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6" name="TextBox 5">
            <a:extLst>
              <a:ext uri="{FF2B5EF4-FFF2-40B4-BE49-F238E27FC236}">
                <a16:creationId xmlns:a16="http://schemas.microsoft.com/office/drawing/2014/main" id="{13054E1D-7411-E04C-676A-2F35790531A9}"/>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EB40DF23-7CDA-46C5-54A3-362F68257273}"/>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E345EDA5-A2D5-8C76-6F71-38C657546F73}"/>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8A6CD5C2-1C60-5760-1F72-2D40821ACFF2}"/>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B61D3A7B-7F65-5874-F115-47B01943FB73}"/>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93AC93E2-F460-84AC-ACF8-26EA38CF1989}"/>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49653"/>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4B2E0134-C771-89FC-5AD2-80AE6A8DCC09}"/>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8B6BBC76-1D4D-22D9-68B8-2389996336D4}"/>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D661E548-C8CC-13B7-07FC-2CD38F56AB81}"/>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32F98E1E-9969-EC29-5371-62B280EB310D}"/>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898DAE81-C3CA-A210-28D5-CAA262480416}"/>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49E85D79-99A3-5EFD-5ACC-3E3C92D995C5}"/>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D8C07AF4-4672-C6D3-C7F4-9440D8D89082}"/>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F24428B1-0999-B94A-B76B-0840B384FC1A}"/>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50" name="TextBox 49">
            <a:extLst>
              <a:ext uri="{FF2B5EF4-FFF2-40B4-BE49-F238E27FC236}">
                <a16:creationId xmlns:a16="http://schemas.microsoft.com/office/drawing/2014/main" id="{706161E5-7897-2AE5-97FE-843374397D99}"/>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3135578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and orange flyer with blue and orange text&#10;&#10;Description automatically generated">
            <a:extLst>
              <a:ext uri="{FF2B5EF4-FFF2-40B4-BE49-F238E27FC236}">
                <a16:creationId xmlns:a16="http://schemas.microsoft.com/office/drawing/2014/main" id="{26A1A6B3-9E5D-ED27-00D0-193AA6813B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986088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22</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B38C265B-5D65-0145-A6B4-FC3988095011}"/>
              </a:ext>
            </a:extLst>
          </p:cNvPr>
          <p:cNvSpPr txBox="1"/>
          <p:nvPr/>
        </p:nvSpPr>
        <p:spPr>
          <a:xfrm>
            <a:off x="4103733" y="1333571"/>
            <a:ext cx="3468771" cy="830997"/>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To help administrators in their quest to better understand where excellence can be attained in their school or district, CharacterPlus offers our Qualtrics-based Culture and Climate Survey platform.</a:t>
            </a:r>
          </a:p>
        </p:txBody>
      </p:sp>
      <p:sp>
        <p:nvSpPr>
          <p:cNvPr id="60" name="TextBox 59">
            <a:extLst>
              <a:ext uri="{FF2B5EF4-FFF2-40B4-BE49-F238E27FC236}">
                <a16:creationId xmlns:a16="http://schemas.microsoft.com/office/drawing/2014/main" id="{2E78D879-CCB5-B14C-8151-DD8859F4A141}"/>
              </a:ext>
            </a:extLst>
          </p:cNvPr>
          <p:cNvSpPr txBox="1"/>
          <p:nvPr/>
        </p:nvSpPr>
        <p:spPr>
          <a:xfrm>
            <a:off x="4103733" y="3508527"/>
            <a:ext cx="3468771" cy="1569660"/>
          </a:xfrm>
          <a:prstGeom prst="rect">
            <a:avLst/>
          </a:prstGeom>
          <a:noFill/>
        </p:spPr>
        <p:txBody>
          <a:bodyPr wrap="square" rtlCol="0">
            <a:spAutoFit/>
          </a:bodyPr>
          <a:lstStyle/>
          <a:p>
            <a:pPr algn="just"/>
            <a:r>
              <a:rPr lang="en-US" sz="1200" i="1" dirty="0" err="1">
                <a:solidFill>
                  <a:srgbClr val="3666AE"/>
                </a:solidFill>
                <a:latin typeface="Palatino Linotype"/>
                <a:cs typeface="Palatino Linotype"/>
              </a:rPr>
              <a:t>cSURVEY</a:t>
            </a:r>
            <a:r>
              <a:rPr lang="en-US" sz="1200" i="1" dirty="0">
                <a:solidFill>
                  <a:srgbClr val="3666AE"/>
                </a:solidFill>
                <a:latin typeface="Palatino Linotype"/>
                <a:cs typeface="Palatino Linotype"/>
              </a:rPr>
              <a:t> questions are age/participant appropriate and thoughtfully brief. Participation rates are high on our mobile-friendly platform, and all responses are collected anonymously. The CharacterPlus results report allows a school team to easily see gaps in perceptions between all stakeholder groups surveyed: students (third grade and up), staff, and parents/guardians.</a:t>
            </a:r>
          </a:p>
        </p:txBody>
      </p:sp>
      <p:sp>
        <p:nvSpPr>
          <p:cNvPr id="62" name="TextBox 61">
            <a:extLst>
              <a:ext uri="{FF2B5EF4-FFF2-40B4-BE49-F238E27FC236}">
                <a16:creationId xmlns:a16="http://schemas.microsoft.com/office/drawing/2014/main" id="{EDA7A48C-1924-FD48-BE1B-65202912551D}"/>
              </a:ext>
            </a:extLst>
          </p:cNvPr>
          <p:cNvSpPr txBox="1"/>
          <p:nvPr/>
        </p:nvSpPr>
        <p:spPr>
          <a:xfrm>
            <a:off x="4103733" y="5719229"/>
            <a:ext cx="3468771" cy="1754326"/>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The </a:t>
            </a:r>
            <a:r>
              <a:rPr lang="en-US" sz="1200" i="1" dirty="0" err="1">
                <a:solidFill>
                  <a:srgbClr val="3666AE"/>
                </a:solidFill>
                <a:latin typeface="Palatino Linotype"/>
                <a:cs typeface="Palatino Linotype"/>
              </a:rPr>
              <a:t>cSURVEY</a:t>
            </a:r>
            <a:r>
              <a:rPr lang="en-US" sz="1200" i="1" dirty="0">
                <a:solidFill>
                  <a:srgbClr val="3666AE"/>
                </a:solidFill>
                <a:latin typeface="Palatino Linotype"/>
                <a:cs typeface="Palatino Linotype"/>
              </a:rPr>
              <a:t> questions will give you clear visibility  to the following climate and culture categories in your school:</a:t>
            </a:r>
          </a:p>
          <a:p>
            <a:pPr algn="just"/>
            <a:endParaRPr lang="en-US" sz="1200" i="1" dirty="0">
              <a:solidFill>
                <a:srgbClr val="3666AE"/>
              </a:solidFill>
              <a:latin typeface="Palatino Linotype"/>
              <a:cs typeface="Palatino Linotype"/>
            </a:endParaRPr>
          </a:p>
          <a:p>
            <a:pPr algn="just"/>
            <a:r>
              <a:rPr lang="en-US" sz="1200" i="1" dirty="0">
                <a:solidFill>
                  <a:srgbClr val="3666AE"/>
                </a:solidFill>
                <a:latin typeface="Palatino Linotype"/>
                <a:cs typeface="Palatino Linotype"/>
              </a:rPr>
              <a:t>Feelings of Belonging; Sense of School as Community; Sense of Autonomy and Influence; Sense of Competence; Sense of School Safety; Parents’ Involvement at Home; Parents' Involvement at School; Student Engagement</a:t>
            </a:r>
          </a:p>
        </p:txBody>
      </p:sp>
      <p:sp>
        <p:nvSpPr>
          <p:cNvPr id="63" name="TextBox 62">
            <a:extLst>
              <a:ext uri="{FF2B5EF4-FFF2-40B4-BE49-F238E27FC236}">
                <a16:creationId xmlns:a16="http://schemas.microsoft.com/office/drawing/2014/main" id="{31A72910-5026-CF43-8CD5-7E4E71A23580}"/>
              </a:ext>
            </a:extLst>
          </p:cNvPr>
          <p:cNvSpPr txBox="1"/>
          <p:nvPr/>
        </p:nvSpPr>
        <p:spPr>
          <a:xfrm>
            <a:off x="4118696" y="8015863"/>
            <a:ext cx="3468771" cy="1015663"/>
          </a:xfrm>
          <a:prstGeom prst="rect">
            <a:avLst/>
          </a:prstGeom>
          <a:noFill/>
        </p:spPr>
        <p:txBody>
          <a:bodyPr wrap="square" rtlCol="0">
            <a:spAutoFit/>
          </a:bodyPr>
          <a:lstStyle/>
          <a:p>
            <a:pPr algn="just"/>
            <a:r>
              <a:rPr lang="en-US" sz="1200" i="1" dirty="0">
                <a:solidFill>
                  <a:srgbClr val="3666B0"/>
                </a:solidFill>
                <a:latin typeface="Palatino Linotype"/>
                <a:cs typeface="Palatino Linotype"/>
              </a:rPr>
              <a:t>Contact CharacterPlus Director of Programming, Nicole Diehl, at </a:t>
            </a:r>
            <a:r>
              <a:rPr lang="en-US" sz="1200" i="1" dirty="0" err="1">
                <a:solidFill>
                  <a:srgbClr val="3666B0"/>
                </a:solidFill>
                <a:latin typeface="Palatino Linotype"/>
                <a:cs typeface="Palatino Linotype"/>
              </a:rPr>
              <a:t>ndiehl@characterplus.org</a:t>
            </a:r>
            <a:r>
              <a:rPr lang="en-US" sz="1200" i="1" dirty="0">
                <a:solidFill>
                  <a:srgbClr val="3666B0"/>
                </a:solidFill>
                <a:latin typeface="Palatino Linotype"/>
                <a:cs typeface="Palatino Linotype"/>
              </a:rPr>
              <a:t> to begin the conversation on the goals you are seeking to accomplish for your educators, students, and school culture and climate.</a:t>
            </a:r>
          </a:p>
        </p:txBody>
      </p:sp>
      <p:sp>
        <p:nvSpPr>
          <p:cNvPr id="2" name="TextBox 1">
            <a:extLst>
              <a:ext uri="{FF2B5EF4-FFF2-40B4-BE49-F238E27FC236}">
                <a16:creationId xmlns:a16="http://schemas.microsoft.com/office/drawing/2014/main" id="{7450F2FB-7465-7F68-AAF8-BAD487B162C2}"/>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3" name="TextBox 2">
            <a:extLst>
              <a:ext uri="{FF2B5EF4-FFF2-40B4-BE49-F238E27FC236}">
                <a16:creationId xmlns:a16="http://schemas.microsoft.com/office/drawing/2014/main" id="{BB16DE92-27CB-78F9-C939-D9CF3FA9F5F7}"/>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A98A11E2-5120-DD1E-BCFF-02FE207F0AD5}"/>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2A0D06FA-3E44-2E39-36FD-217AAC767490}"/>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6" name="TextBox 5">
            <a:extLst>
              <a:ext uri="{FF2B5EF4-FFF2-40B4-BE49-F238E27FC236}">
                <a16:creationId xmlns:a16="http://schemas.microsoft.com/office/drawing/2014/main" id="{470C7563-C202-8889-6B7D-D721AA0BA8F0}"/>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solidFill>
                <a:latin typeface="Palatino Linotype"/>
                <a:cs typeface="Palatino Linotype"/>
              </a:rPr>
              <a:t>cSURVEY</a:t>
            </a:r>
            <a:endParaRPr lang="en-US" sz="1400" b="1" dirty="0">
              <a:solidFill>
                <a:srgbClr val="3666B0"/>
              </a:solidFill>
              <a:latin typeface="Palatino Linotype"/>
              <a:cs typeface="Palatino Linotype"/>
            </a:endParaRPr>
          </a:p>
        </p:txBody>
      </p:sp>
      <p:sp>
        <p:nvSpPr>
          <p:cNvPr id="8" name="TextBox 7">
            <a:extLst>
              <a:ext uri="{FF2B5EF4-FFF2-40B4-BE49-F238E27FC236}">
                <a16:creationId xmlns:a16="http://schemas.microsoft.com/office/drawing/2014/main" id="{BDC2B717-C1B6-E68B-F12E-F1466F296263}"/>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77C5ED36-D0D0-49E6-C698-E1AE3B0B0076}"/>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5A7F2B20-D4E9-38B9-91B7-826CFD6A7BA2}"/>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33DE673D-420C-C8FB-EC07-21A7E3AC462B}"/>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13F22D8D-8914-40D0-BCF9-BBF8506B9358}"/>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49000"/>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8ECAA6AB-C9EC-1228-CF59-0E5E98336CF9}"/>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36CBF7BC-D629-7F62-A66A-4DA1BD088AEA}"/>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80EFB0D2-0AD3-60FE-6677-1D12FD429D3F}"/>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0980277C-2D90-BED0-69D9-5A5F0A802D96}"/>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AA11F37F-AB77-303D-77F2-89AD30CED09E}"/>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9B2E6E10-0D70-83B4-8671-AB7BC26F5241}"/>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5D3D4C6B-6866-8531-606D-43170E666C72}"/>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41DC56E0-3AFF-D9C0-60CC-ADDFC8350F23}"/>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50" name="TextBox 49">
            <a:extLst>
              <a:ext uri="{FF2B5EF4-FFF2-40B4-BE49-F238E27FC236}">
                <a16:creationId xmlns:a16="http://schemas.microsoft.com/office/drawing/2014/main" id="{C4AB6E57-47EB-559F-748E-55689EF9234D}"/>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775913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of a survey&#10;&#10;Description automatically generated">
            <a:extLst>
              <a:ext uri="{FF2B5EF4-FFF2-40B4-BE49-F238E27FC236}">
                <a16:creationId xmlns:a16="http://schemas.microsoft.com/office/drawing/2014/main" id="{3C642CEE-8113-A995-9629-615D39AC3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1874015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52267" y="-835542"/>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24</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3592E1A2-C15B-C240-915E-823576427456}"/>
              </a:ext>
            </a:extLst>
          </p:cNvPr>
          <p:cNvSpPr txBox="1"/>
          <p:nvPr/>
        </p:nvSpPr>
        <p:spPr>
          <a:xfrm>
            <a:off x="4103733" y="1333571"/>
            <a:ext cx="3468771" cy="1015663"/>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We are often asked by schools how they know if they are ready to apply for Schools of Character recognition. We created a tool called the c2Audit, which is based on our years of experience helping schools transform their culture and climate. </a:t>
            </a:r>
          </a:p>
        </p:txBody>
      </p:sp>
      <p:sp>
        <p:nvSpPr>
          <p:cNvPr id="60" name="TextBox 59">
            <a:extLst>
              <a:ext uri="{FF2B5EF4-FFF2-40B4-BE49-F238E27FC236}">
                <a16:creationId xmlns:a16="http://schemas.microsoft.com/office/drawing/2014/main" id="{9BC6A88D-F774-0B4C-B950-DDEEAFE2E8EF}"/>
              </a:ext>
            </a:extLst>
          </p:cNvPr>
          <p:cNvSpPr txBox="1"/>
          <p:nvPr/>
        </p:nvSpPr>
        <p:spPr>
          <a:xfrm>
            <a:off x="4103733" y="3508527"/>
            <a:ext cx="3468771" cy="1200329"/>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A consultant from our programming team will spend approximately three hours at your school during a typical day. They will tour the building and meet with the administration and/or the culture and climate team to learn about the level of character education implementation in the school.</a:t>
            </a:r>
          </a:p>
        </p:txBody>
      </p:sp>
      <p:sp>
        <p:nvSpPr>
          <p:cNvPr id="62" name="TextBox 61">
            <a:extLst>
              <a:ext uri="{FF2B5EF4-FFF2-40B4-BE49-F238E27FC236}">
                <a16:creationId xmlns:a16="http://schemas.microsoft.com/office/drawing/2014/main" id="{590EDC3E-016A-0C47-9817-CF8C6A569F67}"/>
              </a:ext>
            </a:extLst>
          </p:cNvPr>
          <p:cNvSpPr txBox="1"/>
          <p:nvPr/>
        </p:nvSpPr>
        <p:spPr>
          <a:xfrm>
            <a:off x="4103733" y="5719229"/>
            <a:ext cx="3468771" cy="1015663"/>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This process will create a list of implementation possibilities aligned with the requirements of the School of Character framework, as well as a recommendation regarding the school’s timing for applying to Schools of Character.</a:t>
            </a:r>
          </a:p>
        </p:txBody>
      </p:sp>
      <p:sp>
        <p:nvSpPr>
          <p:cNvPr id="63" name="TextBox 62">
            <a:extLst>
              <a:ext uri="{FF2B5EF4-FFF2-40B4-BE49-F238E27FC236}">
                <a16:creationId xmlns:a16="http://schemas.microsoft.com/office/drawing/2014/main" id="{9C7C584C-6573-9341-8C06-84DDB42EA48F}"/>
              </a:ext>
            </a:extLst>
          </p:cNvPr>
          <p:cNvSpPr txBox="1"/>
          <p:nvPr/>
        </p:nvSpPr>
        <p:spPr>
          <a:xfrm>
            <a:off x="4103733" y="8012245"/>
            <a:ext cx="3468771" cy="830997"/>
          </a:xfrm>
          <a:prstGeom prst="rect">
            <a:avLst/>
          </a:prstGeom>
          <a:noFill/>
        </p:spPr>
        <p:txBody>
          <a:bodyPr wrap="square" rtlCol="0">
            <a:spAutoFit/>
          </a:bodyPr>
          <a:lstStyle/>
          <a:p>
            <a:r>
              <a:rPr lang="en-US" sz="1200" i="1" dirty="0">
                <a:solidFill>
                  <a:srgbClr val="3666AE"/>
                </a:solidFill>
                <a:latin typeface="Palatino Linotype"/>
                <a:cs typeface="Palatino Linotype"/>
              </a:rPr>
              <a:t>Contact Nicole Diehl, CharacterPlus Director of Programming, at </a:t>
            </a:r>
            <a:r>
              <a:rPr lang="en-US" sz="1200" i="1" dirty="0" err="1">
                <a:solidFill>
                  <a:srgbClr val="3666AE"/>
                </a:solidFill>
                <a:latin typeface="Palatino Linotype"/>
                <a:cs typeface="Palatino Linotype"/>
              </a:rPr>
              <a:t>ndiehl@characterplus.org</a:t>
            </a:r>
            <a:r>
              <a:rPr lang="en-US" sz="1200" i="1" dirty="0">
                <a:solidFill>
                  <a:srgbClr val="3666AE"/>
                </a:solidFill>
                <a:latin typeface="Palatino Linotype"/>
                <a:cs typeface="Palatino Linotype"/>
              </a:rPr>
              <a:t> to schedule your assessment or for more information.</a:t>
            </a:r>
          </a:p>
          <a:p>
            <a:endParaRPr lang="en-US" sz="1200" i="1" dirty="0">
              <a:solidFill>
                <a:srgbClr val="3666AE"/>
              </a:solidFill>
              <a:latin typeface="Palatino Linotype"/>
              <a:cs typeface="Palatino Linotype"/>
            </a:endParaRPr>
          </a:p>
        </p:txBody>
      </p:sp>
      <p:sp>
        <p:nvSpPr>
          <p:cNvPr id="2" name="TextBox 1">
            <a:extLst>
              <a:ext uri="{FF2B5EF4-FFF2-40B4-BE49-F238E27FC236}">
                <a16:creationId xmlns:a16="http://schemas.microsoft.com/office/drawing/2014/main" id="{D2D23309-87AF-151C-4E5D-855929081CAA}"/>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3" name="TextBox 2">
            <a:extLst>
              <a:ext uri="{FF2B5EF4-FFF2-40B4-BE49-F238E27FC236}">
                <a16:creationId xmlns:a16="http://schemas.microsoft.com/office/drawing/2014/main" id="{D8B6C9D3-D35D-AF12-725C-E907EBAC8760}"/>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79089369-BF65-67A7-E0A0-06865715BCB5}"/>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0F1FD94E-8A83-D3D5-8AA3-A05FA3D025E8}"/>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6" name="TextBox 5">
            <a:extLst>
              <a:ext uri="{FF2B5EF4-FFF2-40B4-BE49-F238E27FC236}">
                <a16:creationId xmlns:a16="http://schemas.microsoft.com/office/drawing/2014/main" id="{75CF5DF3-B657-2166-D310-B00EDA03D98C}"/>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EF9BBA04-90AF-187C-6690-A9FA0E7D9F8D}"/>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5F7B00AD-645F-69AA-372A-1403C82BD18D}"/>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98381F7A-59EE-459F-3A93-E40F729FEEBF}"/>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64CEC22F-C6AF-99CF-788F-8B1A669D384F}"/>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2767713D-F167-C0B4-7884-F0474C993333}"/>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49967"/>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94AFF55C-3E6B-9450-B831-46DE4103210F}"/>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7B7EB864-3490-F037-648E-5CBEF9C76504}"/>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7A851A10-6F0D-EB60-C516-0E7A662655BB}"/>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A374929F-EEA9-99BA-9F76-8145A58CFC95}"/>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C7F1DE4F-5E0F-06B1-C99B-13B184F88ADD}"/>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FC9F771E-4EB8-7CFF-0DCE-5394C1D14C7D}"/>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3F7C3283-CE48-14A0-9672-78155FDF9011}"/>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D2E948EA-3784-0358-2B40-F3827AB93ECD}"/>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50" name="TextBox 49">
            <a:extLst>
              <a:ext uri="{FF2B5EF4-FFF2-40B4-BE49-F238E27FC236}">
                <a16:creationId xmlns:a16="http://schemas.microsoft.com/office/drawing/2014/main" id="{951DEA67-F66D-BCE2-DDF4-782782320423}"/>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3593887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orange text on a white background&#10;&#10;Description automatically generated">
            <a:extLst>
              <a:ext uri="{FF2B5EF4-FFF2-40B4-BE49-F238E27FC236}">
                <a16:creationId xmlns:a16="http://schemas.microsoft.com/office/drawing/2014/main" id="{F1CC4FEB-86EB-13C2-E27A-19EE99D27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4070028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26</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sp>
        <p:nvSpPr>
          <p:cNvPr id="59" name="TextBox 58">
            <a:extLst>
              <a:ext uri="{FF2B5EF4-FFF2-40B4-BE49-F238E27FC236}">
                <a16:creationId xmlns:a16="http://schemas.microsoft.com/office/drawing/2014/main" id="{0EAE7E97-94C1-AB4E-9EF9-40243ED53FA8}"/>
              </a:ext>
            </a:extLst>
          </p:cNvPr>
          <p:cNvSpPr txBox="1"/>
          <p:nvPr/>
        </p:nvSpPr>
        <p:spPr>
          <a:xfrm>
            <a:off x="4131409" y="8015863"/>
            <a:ext cx="3468771" cy="461665"/>
          </a:xfrm>
          <a:prstGeom prst="rect">
            <a:avLst/>
          </a:prstGeom>
          <a:noFill/>
        </p:spPr>
        <p:txBody>
          <a:bodyPr wrap="square" rtlCol="0">
            <a:spAutoFit/>
          </a:bodyPr>
          <a:lstStyle/>
          <a:p>
            <a:r>
              <a:rPr lang="en-US" sz="1200" i="1" dirty="0">
                <a:solidFill>
                  <a:srgbClr val="3666B0"/>
                </a:solidFill>
                <a:latin typeface="Palatino Linotype"/>
                <a:cs typeface="Palatino Linotype"/>
              </a:rPr>
              <a:t>Contact Lynn Clapp, Director of Culture Carriers,  at lclapp@characterplus.org to learn more.</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64FEBCC2-7623-DE43-A37B-7D8DFDA8D63E}"/>
              </a:ext>
            </a:extLst>
          </p:cNvPr>
          <p:cNvSpPr txBox="1"/>
          <p:nvPr/>
        </p:nvSpPr>
        <p:spPr>
          <a:xfrm>
            <a:off x="4103734" y="1345330"/>
            <a:ext cx="3245356" cy="1938992"/>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Ensure your school thrives with every interaction by building positive character, social, and emotional skills with your educators beyond the classroom. Create stronger bonds and a sense of belonging for all support staff in your school by giving them the tools to strengthen relationships on buses, in the lunchroom, and throughout the building.</a:t>
            </a:r>
          </a:p>
          <a:p>
            <a:pPr algn="just"/>
            <a:endParaRPr lang="en-US" sz="1200" i="1" dirty="0">
              <a:solidFill>
                <a:srgbClr val="3666AE"/>
              </a:solidFill>
              <a:latin typeface="Palatino Linotype"/>
              <a:cs typeface="Palatino Linotype"/>
            </a:endParaRPr>
          </a:p>
          <a:p>
            <a:pPr algn="just"/>
            <a:endParaRPr lang="en-US" sz="1200" i="1" dirty="0">
              <a:solidFill>
                <a:srgbClr val="3666AE"/>
              </a:solidFill>
              <a:latin typeface="Palatino Linotype"/>
              <a:cs typeface="Palatino Linotype"/>
            </a:endParaRPr>
          </a:p>
        </p:txBody>
      </p:sp>
      <p:sp>
        <p:nvSpPr>
          <p:cNvPr id="60" name="TextBox 59">
            <a:extLst>
              <a:ext uri="{FF2B5EF4-FFF2-40B4-BE49-F238E27FC236}">
                <a16:creationId xmlns:a16="http://schemas.microsoft.com/office/drawing/2014/main" id="{196826C0-4693-CE42-816E-04BDAFBB5D0D}"/>
              </a:ext>
            </a:extLst>
          </p:cNvPr>
          <p:cNvSpPr txBox="1"/>
          <p:nvPr/>
        </p:nvSpPr>
        <p:spPr>
          <a:xfrm>
            <a:off x="4103734" y="3520286"/>
            <a:ext cx="3245356" cy="1569660"/>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For hundreds of children in your school district, their bus driver, custodial staff, lunchroom team, before-school care, nurse, para-professionals, and administrative assistants are the first educators they interact with as they begin their school day. As a result, your school's character initiative is put in motion long before students enter the classroom. </a:t>
            </a:r>
          </a:p>
        </p:txBody>
      </p:sp>
      <p:sp>
        <p:nvSpPr>
          <p:cNvPr id="62" name="TextBox 61">
            <a:extLst>
              <a:ext uri="{FF2B5EF4-FFF2-40B4-BE49-F238E27FC236}">
                <a16:creationId xmlns:a16="http://schemas.microsoft.com/office/drawing/2014/main" id="{D093A6BC-1304-E249-A45A-6AFFDA87A913}"/>
              </a:ext>
            </a:extLst>
          </p:cNvPr>
          <p:cNvSpPr txBox="1"/>
          <p:nvPr/>
        </p:nvSpPr>
        <p:spPr>
          <a:xfrm>
            <a:off x="4103734" y="5730988"/>
            <a:ext cx="3245356" cy="1384995"/>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Outcomes include an increased sense of belonging and safety in every school setting for students, an in-depth understanding of why each staff member matters in this effort, and positive relationships being forged even in the micro-moment interactions found between students and members of your support staff.</a:t>
            </a:r>
          </a:p>
        </p:txBody>
      </p:sp>
      <p:sp>
        <p:nvSpPr>
          <p:cNvPr id="2" name="TextBox 1">
            <a:extLst>
              <a:ext uri="{FF2B5EF4-FFF2-40B4-BE49-F238E27FC236}">
                <a16:creationId xmlns:a16="http://schemas.microsoft.com/office/drawing/2014/main" id="{DC673571-D2CD-AD9A-47BD-37AC9D2A909B}"/>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3" name="TextBox 2">
            <a:extLst>
              <a:ext uri="{FF2B5EF4-FFF2-40B4-BE49-F238E27FC236}">
                <a16:creationId xmlns:a16="http://schemas.microsoft.com/office/drawing/2014/main" id="{774B9281-5FED-29CD-A0D8-CBE7ECC33EF2}"/>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C0CE1121-25C7-5A1C-2B45-4CB164D9188F}"/>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695531BA-19FE-7020-B169-55A999218385}"/>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6" name="TextBox 5">
            <a:extLst>
              <a:ext uri="{FF2B5EF4-FFF2-40B4-BE49-F238E27FC236}">
                <a16:creationId xmlns:a16="http://schemas.microsoft.com/office/drawing/2014/main" id="{88A18DBF-35D7-31D5-0086-D47816C1CBBF}"/>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97581A9A-895D-2BBD-9721-35BCB471B9AF}"/>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F2B98C50-79A4-E350-9862-3E004CCE168D}"/>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7D01F4A7-925C-2FB2-4C9F-1D57DAC06E4B}"/>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08056F3C-14BA-8419-0ABC-A7BE1786BCDC}"/>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083C2050-3ACA-AF80-AE75-37A0F2ED4A88}"/>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49982"/>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FAA121C5-D4CE-C0FA-50C9-115BFAFDBE46}"/>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18287415-6E84-604E-985B-C84B1DF63367}"/>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solidFill>
                <a:latin typeface="Palatino Linotype"/>
                <a:cs typeface="Palatino Linotype"/>
              </a:rPr>
              <a:t>CULTURE CARRIERS</a:t>
            </a:r>
          </a:p>
        </p:txBody>
      </p:sp>
      <p:sp>
        <p:nvSpPr>
          <p:cNvPr id="15" name="TextBox 14">
            <a:extLst>
              <a:ext uri="{FF2B5EF4-FFF2-40B4-BE49-F238E27FC236}">
                <a16:creationId xmlns:a16="http://schemas.microsoft.com/office/drawing/2014/main" id="{9422D07E-A24E-BE42-0DE6-ECC1FF2CF736}"/>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2222A5EA-0CA7-F490-E3D3-B4BFA5F74873}"/>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1D3B9749-E7DD-7F77-76DF-FF7DC5801C15}"/>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B2FA0702-A797-C3BF-6915-9E71862EB7A0}"/>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E60D4A6C-ED8C-3789-BEAC-D5D200F5A127}"/>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9A3D643D-4D62-99C6-AAB5-1C86B87D05FB}"/>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50" name="TextBox 49">
            <a:extLst>
              <a:ext uri="{FF2B5EF4-FFF2-40B4-BE49-F238E27FC236}">
                <a16:creationId xmlns:a16="http://schemas.microsoft.com/office/drawing/2014/main" id="{3D61D24D-8F3E-9921-756D-3D40E6506483}"/>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3311060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a school community&#10;&#10;Description automatically generated with medium confidence">
            <a:extLst>
              <a:ext uri="{FF2B5EF4-FFF2-40B4-BE49-F238E27FC236}">
                <a16:creationId xmlns:a16="http://schemas.microsoft.com/office/drawing/2014/main" id="{DDFE6E86-2D6C-D696-0336-E874C0C4E2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839382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28</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EB958334-A07A-E24E-99C7-97220294F83A}"/>
              </a:ext>
            </a:extLst>
          </p:cNvPr>
          <p:cNvSpPr txBox="1"/>
          <p:nvPr/>
        </p:nvSpPr>
        <p:spPr>
          <a:xfrm>
            <a:off x="4103733" y="1345330"/>
            <a:ext cx="3468771" cy="1754326"/>
          </a:xfrm>
          <a:prstGeom prst="rect">
            <a:avLst/>
          </a:prstGeom>
          <a:noFill/>
        </p:spPr>
        <p:txBody>
          <a:bodyPr wrap="square" rtlCol="0">
            <a:spAutoFit/>
          </a:bodyPr>
          <a:lstStyle/>
          <a:p>
            <a:pPr lvl="0" algn="just"/>
            <a:r>
              <a:rPr lang="en-US" sz="1200" i="1" dirty="0">
                <a:solidFill>
                  <a:srgbClr val="3666AE"/>
                </a:solidFill>
                <a:latin typeface="Palatino Linotype"/>
                <a:cs typeface="Palatino Linotype"/>
              </a:rPr>
              <a:t>The District Leader Academy in Character Education (</a:t>
            </a:r>
            <a:r>
              <a:rPr lang="en-US" sz="1200" i="1" dirty="0" err="1">
                <a:solidFill>
                  <a:srgbClr val="3666AE"/>
                </a:solidFill>
                <a:latin typeface="Palatino Linotype"/>
                <a:cs typeface="Palatino Linotype"/>
              </a:rPr>
              <a:t>dLACE</a:t>
            </a:r>
            <a:r>
              <a:rPr lang="en-US" sz="1200" i="1" dirty="0">
                <a:solidFill>
                  <a:srgbClr val="3666AE"/>
                </a:solidFill>
                <a:latin typeface="Palatino Linotype"/>
                <a:cs typeface="Palatino Linotype"/>
              </a:rPr>
              <a:t>) is a grant program for Missouri school districts that develops district-level champions for character development and school climate initiatives. The process used by CharacterPlus will determine strengths and suggest strategic enhancements to ensure districts use research-based practices that make their schools the best places for teaching, learning, and personal growth.</a:t>
            </a:r>
          </a:p>
        </p:txBody>
      </p:sp>
      <p:sp>
        <p:nvSpPr>
          <p:cNvPr id="60" name="TextBox 59">
            <a:extLst>
              <a:ext uri="{FF2B5EF4-FFF2-40B4-BE49-F238E27FC236}">
                <a16:creationId xmlns:a16="http://schemas.microsoft.com/office/drawing/2014/main" id="{512E063F-6C65-D741-996E-F312D0A07C48}"/>
              </a:ext>
            </a:extLst>
          </p:cNvPr>
          <p:cNvSpPr txBox="1"/>
          <p:nvPr/>
        </p:nvSpPr>
        <p:spPr>
          <a:xfrm>
            <a:off x="4103733" y="3520286"/>
            <a:ext cx="3468771" cy="1754326"/>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Grant awardees will participate in workshop sessions, personalized coaching, and leadership training in character development. CharacterPlus staff members with deep experience in school transformation will work closely with the district leadership team to examine local data and plan training and implementation for character development and improved school climate.</a:t>
            </a:r>
          </a:p>
          <a:p>
            <a:pPr algn="just"/>
            <a:endParaRPr lang="en-US" sz="1200" i="1" dirty="0">
              <a:solidFill>
                <a:srgbClr val="3666AE"/>
              </a:solidFill>
              <a:latin typeface="Palatino Linotype"/>
              <a:cs typeface="Palatino Linotype"/>
            </a:endParaRPr>
          </a:p>
        </p:txBody>
      </p:sp>
      <p:sp>
        <p:nvSpPr>
          <p:cNvPr id="62" name="TextBox 61">
            <a:extLst>
              <a:ext uri="{FF2B5EF4-FFF2-40B4-BE49-F238E27FC236}">
                <a16:creationId xmlns:a16="http://schemas.microsoft.com/office/drawing/2014/main" id="{0D188C6C-51E8-6147-88BC-3D0A19E8336E}"/>
              </a:ext>
            </a:extLst>
          </p:cNvPr>
          <p:cNvSpPr txBox="1"/>
          <p:nvPr/>
        </p:nvSpPr>
        <p:spPr>
          <a:xfrm>
            <a:off x="4103733" y="5730988"/>
            <a:ext cx="3468771" cy="1015663"/>
          </a:xfrm>
          <a:prstGeom prst="rect">
            <a:avLst/>
          </a:prstGeom>
          <a:noFill/>
        </p:spPr>
        <p:txBody>
          <a:bodyPr wrap="square" rtlCol="0">
            <a:spAutoFit/>
          </a:bodyPr>
          <a:lstStyle/>
          <a:p>
            <a:pPr lvl="0" algn="just"/>
            <a:r>
              <a:rPr lang="en-US" sz="1200" i="1" dirty="0">
                <a:solidFill>
                  <a:srgbClr val="3666AE"/>
                </a:solidFill>
                <a:latin typeface="Palatino Linotype"/>
                <a:cs typeface="Palatino Linotype"/>
              </a:rPr>
              <a:t>Through coaching, on-site training, quarterly regional meetings, and school observations, district leadership will understand essential components and be equipped to guide their district’s character and climate initiatives.</a:t>
            </a:r>
          </a:p>
        </p:txBody>
      </p:sp>
      <p:sp>
        <p:nvSpPr>
          <p:cNvPr id="63" name="TextBox 62">
            <a:extLst>
              <a:ext uri="{FF2B5EF4-FFF2-40B4-BE49-F238E27FC236}">
                <a16:creationId xmlns:a16="http://schemas.microsoft.com/office/drawing/2014/main" id="{C4DAA2E5-FE1E-A14E-91E2-4867DF0E49D6}"/>
              </a:ext>
            </a:extLst>
          </p:cNvPr>
          <p:cNvSpPr txBox="1"/>
          <p:nvPr/>
        </p:nvSpPr>
        <p:spPr>
          <a:xfrm>
            <a:off x="4103733" y="8012245"/>
            <a:ext cx="3468771" cy="646331"/>
          </a:xfrm>
          <a:prstGeom prst="rect">
            <a:avLst/>
          </a:prstGeom>
          <a:noFill/>
        </p:spPr>
        <p:txBody>
          <a:bodyPr wrap="square" rtlCol="0">
            <a:spAutoFit/>
          </a:bodyPr>
          <a:lstStyle/>
          <a:p>
            <a:r>
              <a:rPr lang="en-US" sz="1200" i="1" dirty="0">
                <a:solidFill>
                  <a:srgbClr val="3666B0"/>
                </a:solidFill>
                <a:latin typeface="Palatino Linotype"/>
                <a:cs typeface="Palatino Linotype"/>
              </a:rPr>
              <a:t>Contact Roxanna </a:t>
            </a:r>
            <a:r>
              <a:rPr lang="en-US" sz="1200" i="1" dirty="0" err="1">
                <a:solidFill>
                  <a:srgbClr val="3666B0"/>
                </a:solidFill>
                <a:latin typeface="Palatino Linotype"/>
                <a:cs typeface="Palatino Linotype"/>
              </a:rPr>
              <a:t>Mechem</a:t>
            </a:r>
            <a:r>
              <a:rPr lang="en-US" sz="1200" i="1" dirty="0">
                <a:solidFill>
                  <a:srgbClr val="3666B0"/>
                </a:solidFill>
                <a:latin typeface="Palatino Linotype"/>
                <a:cs typeface="Palatino Linotype"/>
              </a:rPr>
              <a:t>, </a:t>
            </a:r>
            <a:r>
              <a:rPr lang="en-US" sz="1200" i="1" dirty="0" err="1">
                <a:solidFill>
                  <a:srgbClr val="3666B0"/>
                </a:solidFill>
                <a:latin typeface="Palatino Linotype"/>
                <a:cs typeface="Palatino Linotype"/>
              </a:rPr>
              <a:t>Ed.S</a:t>
            </a:r>
            <a:r>
              <a:rPr lang="en-US" sz="1200" i="1" dirty="0">
                <a:solidFill>
                  <a:srgbClr val="3666B0"/>
                </a:solidFill>
                <a:latin typeface="Palatino Linotype"/>
                <a:cs typeface="Palatino Linotype"/>
              </a:rPr>
              <a:t>., Director of District and Community Partnerships,  at </a:t>
            </a:r>
            <a:r>
              <a:rPr lang="en-US" sz="1200" i="1" dirty="0" err="1">
                <a:solidFill>
                  <a:srgbClr val="3666B0"/>
                </a:solidFill>
                <a:latin typeface="Palatino Linotype"/>
                <a:cs typeface="Palatino Linotype"/>
              </a:rPr>
              <a:t>rmechem@characterplus.org</a:t>
            </a:r>
            <a:r>
              <a:rPr lang="en-US" sz="1200" i="1" dirty="0">
                <a:solidFill>
                  <a:srgbClr val="3666B0"/>
                </a:solidFill>
                <a:latin typeface="Palatino Linotype"/>
                <a:cs typeface="Palatino Linotype"/>
              </a:rPr>
              <a:t> to learn more.</a:t>
            </a:r>
          </a:p>
        </p:txBody>
      </p:sp>
      <p:sp>
        <p:nvSpPr>
          <p:cNvPr id="2" name="TextBox 1">
            <a:extLst>
              <a:ext uri="{FF2B5EF4-FFF2-40B4-BE49-F238E27FC236}">
                <a16:creationId xmlns:a16="http://schemas.microsoft.com/office/drawing/2014/main" id="{E6C4E824-0D23-51D2-4A57-4BB77E9A3704}"/>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3" name="TextBox 2">
            <a:extLst>
              <a:ext uri="{FF2B5EF4-FFF2-40B4-BE49-F238E27FC236}">
                <a16:creationId xmlns:a16="http://schemas.microsoft.com/office/drawing/2014/main" id="{16FDF81E-F13E-A0E9-94F3-24110D78285B}"/>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6324413E-FEC6-4C33-5199-57B301DF3841}"/>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CDC99E23-EAC2-C0DE-F2A4-227F59A33220}"/>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6" name="TextBox 5">
            <a:extLst>
              <a:ext uri="{FF2B5EF4-FFF2-40B4-BE49-F238E27FC236}">
                <a16:creationId xmlns:a16="http://schemas.microsoft.com/office/drawing/2014/main" id="{B4227108-2070-0707-3DC2-381084CAC31C}"/>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8FBED2CF-6D67-3982-9B28-2A04775ABFE0}"/>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D2A0BAD2-1809-2D16-5C3F-A1D2C0F34022}"/>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8BC9FC31-5595-370F-F31F-7D9F29262957}"/>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E364FC73-30F9-E4C6-5F90-29CB18E31BD2}"/>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BE7C5A0C-3EB5-8D0D-DAFC-981432AD8D15}"/>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50772"/>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9773115E-F4B3-1939-E2CE-98CFFEAB3BB3}"/>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solidFill>
                <a:latin typeface="Palatino Linotype"/>
                <a:cs typeface="Palatino Linotype"/>
              </a:rPr>
              <a:t>DISTRICT LEADER ACADEMY</a:t>
            </a:r>
          </a:p>
          <a:p>
            <a:r>
              <a:rPr lang="en-US" sz="1400" b="1" dirty="0">
                <a:solidFill>
                  <a:srgbClr val="3666B0"/>
                </a:solidFill>
                <a:latin typeface="Palatino Linotype"/>
                <a:cs typeface="Palatino Linotype"/>
              </a:rPr>
              <a:t>IN CHARACTER ED (</a:t>
            </a:r>
            <a:r>
              <a:rPr lang="en-US" sz="1400" b="1" dirty="0" err="1">
                <a:solidFill>
                  <a:srgbClr val="3666B0"/>
                </a:solidFill>
                <a:latin typeface="Palatino Linotype"/>
                <a:cs typeface="Palatino Linotype"/>
              </a:rPr>
              <a:t>dLACE</a:t>
            </a:r>
            <a:r>
              <a:rPr lang="en-US" sz="1400" b="1" dirty="0">
                <a:solidFill>
                  <a:srgbClr val="3666B0"/>
                </a:solidFill>
                <a:latin typeface="Palatino Linotype"/>
                <a:cs typeface="Palatino Linotype"/>
              </a:rPr>
              <a:t>)</a:t>
            </a:r>
          </a:p>
        </p:txBody>
      </p:sp>
      <p:sp>
        <p:nvSpPr>
          <p:cNvPr id="14" name="TextBox 13">
            <a:extLst>
              <a:ext uri="{FF2B5EF4-FFF2-40B4-BE49-F238E27FC236}">
                <a16:creationId xmlns:a16="http://schemas.microsoft.com/office/drawing/2014/main" id="{6915AD6C-A070-7BCF-7BBA-2AC38A789FE5}"/>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B8DB6208-0DE0-B204-4859-5AFCDD20D52B}"/>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67720882-8287-5F06-7669-19F2618FE851}"/>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58A0FF01-8F3A-64F3-43EC-D7829C5255FB}"/>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072163F6-FC2B-B5E7-159F-DB67C15A75CF}"/>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C416C34F-6A1A-F268-1824-166E3B6119E9}"/>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7EC4C176-4BEB-9D46-8417-F663F8C46E0A}"/>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50" name="TextBox 49">
            <a:extLst>
              <a:ext uri="{FF2B5EF4-FFF2-40B4-BE49-F238E27FC236}">
                <a16:creationId xmlns:a16="http://schemas.microsoft.com/office/drawing/2014/main" id="{C40CAA78-9A8A-A39B-4783-B115A7669A1B}"/>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1566174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and orange flyer with blue text&#10;&#10;Description automatically generated">
            <a:extLst>
              <a:ext uri="{FF2B5EF4-FFF2-40B4-BE49-F238E27FC236}">
                <a16:creationId xmlns:a16="http://schemas.microsoft.com/office/drawing/2014/main" id="{8E0773A9-2DA0-1EEC-8DE4-0FB80C01A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2040744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8DEA463-A684-3554-2DA1-7D98E41C4AA1}"/>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flipH="1">
            <a:off x="-3805970" y="5292365"/>
            <a:ext cx="8819153" cy="4960774"/>
          </a:xfrm>
          <a:prstGeom prst="rect">
            <a:avLst/>
          </a:prstGeom>
        </p:spPr>
      </p:pic>
      <p:sp>
        <p:nvSpPr>
          <p:cNvPr id="27" name="Oval 26">
            <a:extLst>
              <a:ext uri="{FF2B5EF4-FFF2-40B4-BE49-F238E27FC236}">
                <a16:creationId xmlns:a16="http://schemas.microsoft.com/office/drawing/2014/main" id="{6E3EC666-6B47-9F11-691A-4C9DA2E0C51A}"/>
              </a:ext>
            </a:extLst>
          </p:cNvPr>
          <p:cNvSpPr/>
          <p:nvPr/>
        </p:nvSpPr>
        <p:spPr>
          <a:xfrm>
            <a:off x="3262391" y="-929504"/>
            <a:ext cx="6256000" cy="116532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28" name="Oval 27">
            <a:extLst>
              <a:ext uri="{FF2B5EF4-FFF2-40B4-BE49-F238E27FC236}">
                <a16:creationId xmlns:a16="http://schemas.microsoft.com/office/drawing/2014/main" id="{142158A1-589E-7C86-CB38-EAD163D609DA}"/>
              </a:ext>
            </a:extLst>
          </p:cNvPr>
          <p:cNvSpPr/>
          <p:nvPr/>
        </p:nvSpPr>
        <p:spPr>
          <a:xfrm>
            <a:off x="3257503" y="-933014"/>
            <a:ext cx="6256000" cy="11653284"/>
          </a:xfrm>
          <a:prstGeom prst="ellipse">
            <a:avLst/>
          </a:prstGeom>
          <a:solidFill>
            <a:srgbClr val="3666B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5" name="TextBox 4">
            <a:extLst>
              <a:ext uri="{FF2B5EF4-FFF2-40B4-BE49-F238E27FC236}">
                <a16:creationId xmlns:a16="http://schemas.microsoft.com/office/drawing/2014/main" id="{9051EC32-94BB-B94E-8484-DEAFF737F265}"/>
              </a:ext>
            </a:extLst>
          </p:cNvPr>
          <p:cNvSpPr txBox="1"/>
          <p:nvPr/>
        </p:nvSpPr>
        <p:spPr>
          <a:xfrm>
            <a:off x="254728" y="176386"/>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IMPACTED</a:t>
            </a:r>
          </a:p>
        </p:txBody>
      </p:sp>
      <p:sp>
        <p:nvSpPr>
          <p:cNvPr id="6" name="TextBox 5">
            <a:extLst>
              <a:ext uri="{FF2B5EF4-FFF2-40B4-BE49-F238E27FC236}">
                <a16:creationId xmlns:a16="http://schemas.microsoft.com/office/drawing/2014/main" id="{2D82DC26-7DD4-5B4D-968B-32E75A78C6F7}"/>
              </a:ext>
            </a:extLst>
          </p:cNvPr>
          <p:cNvSpPr txBox="1"/>
          <p:nvPr/>
        </p:nvSpPr>
        <p:spPr>
          <a:xfrm>
            <a:off x="5149316" y="207164"/>
            <a:ext cx="2495143" cy="600164"/>
          </a:xfrm>
          <a:prstGeom prst="rect">
            <a:avLst/>
          </a:prstGeom>
          <a:noFill/>
        </p:spPr>
        <p:txBody>
          <a:bodyPr wrap="square" rtlCol="0">
            <a:spAutoFit/>
          </a:bodyPr>
          <a:lstStyle/>
          <a:p>
            <a:pPr algn="r"/>
            <a:r>
              <a:rPr lang="en-US" sz="3300" dirty="0">
                <a:solidFill>
                  <a:srgbClr val="F86A47"/>
                </a:solidFill>
                <a:latin typeface="Palatino Linotype"/>
                <a:cs typeface="Palatino Linotype"/>
              </a:rPr>
              <a:t>PARTNERS</a:t>
            </a:r>
          </a:p>
        </p:txBody>
      </p:sp>
      <p:sp>
        <p:nvSpPr>
          <p:cNvPr id="7" name="TextBox 6">
            <a:extLst>
              <a:ext uri="{FF2B5EF4-FFF2-40B4-BE49-F238E27FC236}">
                <a16:creationId xmlns:a16="http://schemas.microsoft.com/office/drawing/2014/main" id="{FAA5D1DF-3F74-E742-A793-2F33A16B2EF9}"/>
              </a:ext>
            </a:extLst>
          </p:cNvPr>
          <p:cNvSpPr txBox="1"/>
          <p:nvPr/>
        </p:nvSpPr>
        <p:spPr>
          <a:xfrm>
            <a:off x="367626" y="6506963"/>
            <a:ext cx="3139993" cy="784830"/>
          </a:xfrm>
          <a:prstGeom prst="rect">
            <a:avLst/>
          </a:prstGeom>
          <a:noFill/>
        </p:spPr>
        <p:txBody>
          <a:bodyPr wrap="square" rtlCol="0">
            <a:spAutoFit/>
          </a:bodyPr>
          <a:lstStyle/>
          <a:p>
            <a:r>
              <a:rPr lang="en-US" sz="1500" dirty="0">
                <a:solidFill>
                  <a:srgbClr val="3666B0"/>
                </a:solidFill>
                <a:latin typeface="Palatino Linotype"/>
                <a:cs typeface="Palatino Linotype"/>
              </a:rPr>
              <a:t>Dr. Jamie </a:t>
            </a:r>
            <a:r>
              <a:rPr lang="en-US" sz="1500" dirty="0" err="1">
                <a:solidFill>
                  <a:srgbClr val="3666B0"/>
                </a:solidFill>
                <a:latin typeface="Palatino Linotype"/>
                <a:cs typeface="Palatino Linotype"/>
              </a:rPr>
              <a:t>Cavato</a:t>
            </a:r>
            <a:r>
              <a:rPr lang="en-US" sz="1500" dirty="0">
                <a:solidFill>
                  <a:srgbClr val="3666B0"/>
                </a:solidFill>
                <a:latin typeface="Palatino Linotype"/>
                <a:cs typeface="Palatino Linotype"/>
              </a:rPr>
              <a:t>,</a:t>
            </a:r>
          </a:p>
          <a:p>
            <a:r>
              <a:rPr lang="en-US" sz="1500" dirty="0">
                <a:solidFill>
                  <a:srgbClr val="3666B0"/>
                </a:solidFill>
                <a:latin typeface="Palatino Linotype"/>
                <a:cs typeface="Palatino Linotype"/>
              </a:rPr>
              <a:t>Executive Director, HR</a:t>
            </a:r>
          </a:p>
          <a:p>
            <a:r>
              <a:rPr lang="en-US" sz="1500" dirty="0">
                <a:solidFill>
                  <a:srgbClr val="3666B0"/>
                </a:solidFill>
                <a:latin typeface="Palatino Linotype"/>
                <a:cs typeface="Palatino Linotype"/>
              </a:rPr>
              <a:t>Lindbergh School District</a:t>
            </a:r>
          </a:p>
        </p:txBody>
      </p:sp>
      <p:sp>
        <p:nvSpPr>
          <p:cNvPr id="10" name="TextBox 9">
            <a:extLst>
              <a:ext uri="{FF2B5EF4-FFF2-40B4-BE49-F238E27FC236}">
                <a16:creationId xmlns:a16="http://schemas.microsoft.com/office/drawing/2014/main" id="{76389EA4-8DD6-BB4F-980C-BEDE213846CE}"/>
              </a:ext>
            </a:extLst>
          </p:cNvPr>
          <p:cNvSpPr txBox="1"/>
          <p:nvPr/>
        </p:nvSpPr>
        <p:spPr>
          <a:xfrm>
            <a:off x="3646644" y="6263309"/>
            <a:ext cx="3936884" cy="1200329"/>
          </a:xfrm>
          <a:prstGeom prst="rect">
            <a:avLst/>
          </a:prstGeom>
          <a:noFill/>
        </p:spPr>
        <p:txBody>
          <a:bodyPr wrap="square" rtlCol="0">
            <a:spAutoFit/>
          </a:bodyPr>
          <a:lstStyle/>
          <a:p>
            <a:pPr algn="just"/>
            <a:r>
              <a:rPr lang="en-US" sz="1200" b="1" i="1" dirty="0">
                <a:solidFill>
                  <a:srgbClr val="F86A47"/>
                </a:solidFill>
                <a:latin typeface="Palatino Linotype"/>
                <a:cs typeface="Palatino Linotype"/>
              </a:rPr>
              <a:t>“I'm so grateful for the fellowship of women leaders across STL who gather for our CharacterPlus At The Table women's leadership dinners. Last night was an incredible evening, and our guest speaker left me in tears. Inclusion for all, everyone matters, advocate for equality; that is the message I left with.”</a:t>
            </a:r>
          </a:p>
        </p:txBody>
      </p:sp>
      <p:sp>
        <p:nvSpPr>
          <p:cNvPr id="11" name="TextBox 10">
            <a:extLst>
              <a:ext uri="{FF2B5EF4-FFF2-40B4-BE49-F238E27FC236}">
                <a16:creationId xmlns:a16="http://schemas.microsoft.com/office/drawing/2014/main" id="{2BC6DEE6-2159-FB40-8F53-C75D144CCAFE}"/>
              </a:ext>
            </a:extLst>
          </p:cNvPr>
          <p:cNvSpPr txBox="1"/>
          <p:nvPr/>
        </p:nvSpPr>
        <p:spPr>
          <a:xfrm>
            <a:off x="4048111" y="1169227"/>
            <a:ext cx="3535417" cy="1015663"/>
          </a:xfrm>
          <a:prstGeom prst="rect">
            <a:avLst/>
          </a:prstGeom>
          <a:noFill/>
        </p:spPr>
        <p:txBody>
          <a:bodyPr wrap="square" rtlCol="0">
            <a:spAutoFit/>
          </a:bodyPr>
          <a:lstStyle/>
          <a:p>
            <a:pPr algn="just"/>
            <a:r>
              <a:rPr lang="en-US" sz="1200" b="1" i="1" dirty="0">
                <a:solidFill>
                  <a:srgbClr val="F86A47"/>
                </a:solidFill>
                <a:latin typeface="Palatino Linotype"/>
                <a:cs typeface="Palatino Linotype"/>
              </a:rPr>
              <a:t>“The Teacher Academy in Character Education helps put character at the forefront of educating students…the professional development is highly collaborative and something I can use immediately in the classroom.”</a:t>
            </a:r>
          </a:p>
        </p:txBody>
      </p:sp>
      <p:sp>
        <p:nvSpPr>
          <p:cNvPr id="12" name="TextBox 11">
            <a:extLst>
              <a:ext uri="{FF2B5EF4-FFF2-40B4-BE49-F238E27FC236}">
                <a16:creationId xmlns:a16="http://schemas.microsoft.com/office/drawing/2014/main" id="{F1437FB0-B475-0844-A9BD-DC947B159696}"/>
              </a:ext>
            </a:extLst>
          </p:cNvPr>
          <p:cNvSpPr txBox="1"/>
          <p:nvPr/>
        </p:nvSpPr>
        <p:spPr>
          <a:xfrm>
            <a:off x="294484" y="1257377"/>
            <a:ext cx="3317292" cy="784830"/>
          </a:xfrm>
          <a:prstGeom prst="rect">
            <a:avLst/>
          </a:prstGeom>
          <a:noFill/>
        </p:spPr>
        <p:txBody>
          <a:bodyPr wrap="square" rtlCol="0">
            <a:spAutoFit/>
          </a:bodyPr>
          <a:lstStyle/>
          <a:p>
            <a:r>
              <a:rPr lang="en-US" sz="1500" dirty="0">
                <a:solidFill>
                  <a:srgbClr val="3666B0"/>
                </a:solidFill>
                <a:latin typeface="Palatino Linotype"/>
                <a:cs typeface="Palatino Linotype"/>
              </a:rPr>
              <a:t>Natasha Payne, Roosevelt High, </a:t>
            </a:r>
          </a:p>
          <a:p>
            <a:r>
              <a:rPr lang="en-US" sz="1500" dirty="0">
                <a:solidFill>
                  <a:srgbClr val="3666B0"/>
                </a:solidFill>
                <a:latin typeface="Palatino Linotype"/>
                <a:cs typeface="Palatino Linotype"/>
              </a:rPr>
              <a:t>SLPS Math Teacher of the Year,</a:t>
            </a:r>
          </a:p>
          <a:p>
            <a:r>
              <a:rPr lang="en-US" sz="1500" dirty="0">
                <a:solidFill>
                  <a:srgbClr val="3666B0"/>
                </a:solidFill>
                <a:latin typeface="Palatino Linotype"/>
                <a:cs typeface="Palatino Linotype"/>
              </a:rPr>
              <a:t>TACE Graduate</a:t>
            </a:r>
          </a:p>
        </p:txBody>
      </p:sp>
      <p:sp>
        <p:nvSpPr>
          <p:cNvPr id="13" name="TextBox 12">
            <a:extLst>
              <a:ext uri="{FF2B5EF4-FFF2-40B4-BE49-F238E27FC236}">
                <a16:creationId xmlns:a16="http://schemas.microsoft.com/office/drawing/2014/main" id="{C6160CCA-F44C-4644-8783-CCE163FEFF19}"/>
              </a:ext>
            </a:extLst>
          </p:cNvPr>
          <p:cNvSpPr txBox="1"/>
          <p:nvPr/>
        </p:nvSpPr>
        <p:spPr>
          <a:xfrm>
            <a:off x="3469345" y="3750373"/>
            <a:ext cx="4114183" cy="1015663"/>
          </a:xfrm>
          <a:prstGeom prst="rect">
            <a:avLst/>
          </a:prstGeom>
          <a:noFill/>
        </p:spPr>
        <p:txBody>
          <a:bodyPr wrap="square" rtlCol="0">
            <a:spAutoFit/>
          </a:bodyPr>
          <a:lstStyle/>
          <a:p>
            <a:pPr algn="just"/>
            <a:r>
              <a:rPr lang="en-US" sz="1200" b="1" i="1" dirty="0">
                <a:solidFill>
                  <a:srgbClr val="F86A47"/>
                </a:solidFill>
                <a:latin typeface="Palatino Linotype"/>
                <a:cs typeface="Palatino Linotype"/>
              </a:rPr>
              <a:t>“I leave </a:t>
            </a:r>
            <a:r>
              <a:rPr lang="en-US" sz="1200" b="1" i="1" dirty="0" err="1">
                <a:solidFill>
                  <a:srgbClr val="F86A47"/>
                </a:solidFill>
                <a:latin typeface="Palatino Linotype"/>
                <a:cs typeface="Palatino Linotype"/>
              </a:rPr>
              <a:t>dLACE</a:t>
            </a:r>
            <a:r>
              <a:rPr lang="en-US" sz="1200" b="1" i="1" dirty="0">
                <a:solidFill>
                  <a:srgbClr val="F86A47"/>
                </a:solidFill>
                <a:latin typeface="Palatino Linotype"/>
                <a:cs typeface="Palatino Linotype"/>
              </a:rPr>
              <a:t> each time with new understandings and ideas that fit perfectly into the direction we hope to move. I feel like we can implement successful change with regard to character education and not have it be ‘just one more thing.’</a:t>
            </a:r>
          </a:p>
        </p:txBody>
      </p:sp>
      <p:sp>
        <p:nvSpPr>
          <p:cNvPr id="14" name="TextBox 13">
            <a:extLst>
              <a:ext uri="{FF2B5EF4-FFF2-40B4-BE49-F238E27FC236}">
                <a16:creationId xmlns:a16="http://schemas.microsoft.com/office/drawing/2014/main" id="{3F6331EF-2C06-9643-A8A8-FEB674D7D10F}"/>
              </a:ext>
            </a:extLst>
          </p:cNvPr>
          <p:cNvSpPr txBox="1"/>
          <p:nvPr/>
        </p:nvSpPr>
        <p:spPr>
          <a:xfrm>
            <a:off x="294484" y="3839055"/>
            <a:ext cx="3139993" cy="784830"/>
          </a:xfrm>
          <a:prstGeom prst="rect">
            <a:avLst/>
          </a:prstGeom>
          <a:noFill/>
        </p:spPr>
        <p:txBody>
          <a:bodyPr wrap="square" rtlCol="0">
            <a:spAutoFit/>
          </a:bodyPr>
          <a:lstStyle/>
          <a:p>
            <a:r>
              <a:rPr lang="en-US" sz="1500" dirty="0">
                <a:solidFill>
                  <a:srgbClr val="3666B0"/>
                </a:solidFill>
                <a:latin typeface="Palatino Linotype"/>
                <a:cs typeface="Palatino Linotype"/>
              </a:rPr>
              <a:t>Dr. Jean Meyer, Superintendent, Couch R-1 School District</a:t>
            </a:r>
          </a:p>
          <a:p>
            <a:r>
              <a:rPr lang="en-US" sz="1500" dirty="0">
                <a:solidFill>
                  <a:srgbClr val="3666B0"/>
                </a:solidFill>
                <a:latin typeface="Palatino Linotype"/>
                <a:cs typeface="Palatino Linotype"/>
              </a:rPr>
              <a:t>Myrtle, Missouri</a:t>
            </a:r>
          </a:p>
        </p:txBody>
      </p:sp>
      <p:sp>
        <p:nvSpPr>
          <p:cNvPr id="15" name="TextBox 14">
            <a:extLst>
              <a:ext uri="{FF2B5EF4-FFF2-40B4-BE49-F238E27FC236}">
                <a16:creationId xmlns:a16="http://schemas.microsoft.com/office/drawing/2014/main" id="{AA705C43-6D53-7242-A563-F722B55A9BB4}"/>
              </a:ext>
            </a:extLst>
          </p:cNvPr>
          <p:cNvSpPr txBox="1"/>
          <p:nvPr/>
        </p:nvSpPr>
        <p:spPr>
          <a:xfrm>
            <a:off x="294484" y="2558464"/>
            <a:ext cx="3317292" cy="784830"/>
          </a:xfrm>
          <a:prstGeom prst="rect">
            <a:avLst/>
          </a:prstGeom>
          <a:noFill/>
        </p:spPr>
        <p:txBody>
          <a:bodyPr wrap="square" rtlCol="0">
            <a:spAutoFit/>
          </a:bodyPr>
          <a:lstStyle/>
          <a:p>
            <a:r>
              <a:rPr lang="en-US" sz="1500" dirty="0">
                <a:solidFill>
                  <a:srgbClr val="3666B0"/>
                </a:solidFill>
                <a:latin typeface="Palatino Linotype"/>
                <a:cs typeface="Palatino Linotype"/>
              </a:rPr>
              <a:t>Mike Roth, AD, Parkway (Retired)</a:t>
            </a:r>
          </a:p>
          <a:p>
            <a:r>
              <a:rPr lang="en-US" sz="1500" dirty="0">
                <a:solidFill>
                  <a:srgbClr val="3666B0"/>
                </a:solidFill>
                <a:latin typeface="Palatino Linotype"/>
                <a:cs typeface="Palatino Linotype"/>
              </a:rPr>
              <a:t>2022-2023 MIAAA Athletic</a:t>
            </a:r>
          </a:p>
          <a:p>
            <a:r>
              <a:rPr lang="en-US" sz="1500" dirty="0">
                <a:solidFill>
                  <a:srgbClr val="3666B0"/>
                </a:solidFill>
                <a:latin typeface="Palatino Linotype"/>
                <a:cs typeface="Palatino Linotype"/>
              </a:rPr>
              <a:t>Director of the Year</a:t>
            </a:r>
          </a:p>
        </p:txBody>
      </p:sp>
      <p:sp>
        <p:nvSpPr>
          <p:cNvPr id="16" name="TextBox 15">
            <a:extLst>
              <a:ext uri="{FF2B5EF4-FFF2-40B4-BE49-F238E27FC236}">
                <a16:creationId xmlns:a16="http://schemas.microsoft.com/office/drawing/2014/main" id="{33ED7BF7-ECCE-DD44-BA9A-83A2BCBECDB8}"/>
              </a:ext>
            </a:extLst>
          </p:cNvPr>
          <p:cNvSpPr txBox="1"/>
          <p:nvPr/>
        </p:nvSpPr>
        <p:spPr>
          <a:xfrm>
            <a:off x="3646644" y="2507487"/>
            <a:ext cx="3936884" cy="830997"/>
          </a:xfrm>
          <a:prstGeom prst="rect">
            <a:avLst/>
          </a:prstGeom>
          <a:noFill/>
        </p:spPr>
        <p:txBody>
          <a:bodyPr wrap="square" rtlCol="0">
            <a:spAutoFit/>
          </a:bodyPr>
          <a:lstStyle/>
          <a:p>
            <a:pPr algn="just"/>
            <a:r>
              <a:rPr lang="en-US" sz="1200" b="1" i="1" dirty="0">
                <a:solidFill>
                  <a:srgbClr val="F86A47"/>
                </a:solidFill>
                <a:latin typeface="Palatino Linotype"/>
                <a:cs typeface="Palatino Linotype"/>
              </a:rPr>
              <a:t>“AACE encompasses every positive aspect that high school athletics should be. And, I believe that AACE helps our young student-athletes develop the lifelong positive leadership traits they need for success.”</a:t>
            </a:r>
          </a:p>
        </p:txBody>
      </p:sp>
      <p:sp>
        <p:nvSpPr>
          <p:cNvPr id="17" name="TextBox 16">
            <a:extLst>
              <a:ext uri="{FF2B5EF4-FFF2-40B4-BE49-F238E27FC236}">
                <a16:creationId xmlns:a16="http://schemas.microsoft.com/office/drawing/2014/main" id="{92FB41DB-8A8E-B74A-81D9-FEF6A4EE6232}"/>
              </a:ext>
            </a:extLst>
          </p:cNvPr>
          <p:cNvSpPr txBox="1"/>
          <p:nvPr/>
        </p:nvSpPr>
        <p:spPr>
          <a:xfrm>
            <a:off x="367626" y="8064758"/>
            <a:ext cx="3139993" cy="553998"/>
          </a:xfrm>
          <a:prstGeom prst="rect">
            <a:avLst/>
          </a:prstGeom>
          <a:noFill/>
        </p:spPr>
        <p:txBody>
          <a:bodyPr wrap="square" rtlCol="0">
            <a:spAutoFit/>
          </a:bodyPr>
          <a:lstStyle/>
          <a:p>
            <a:r>
              <a:rPr lang="en-US" sz="1500" dirty="0">
                <a:solidFill>
                  <a:srgbClr val="3666B0"/>
                </a:solidFill>
                <a:latin typeface="Palatino Linotype"/>
                <a:cs typeface="Palatino Linotype"/>
              </a:rPr>
              <a:t>Dr. Lorinda </a:t>
            </a:r>
            <a:r>
              <a:rPr lang="en-US" sz="1500" dirty="0" err="1">
                <a:solidFill>
                  <a:srgbClr val="3666B0"/>
                </a:solidFill>
                <a:latin typeface="Palatino Linotype"/>
                <a:cs typeface="Palatino Linotype"/>
              </a:rPr>
              <a:t>Krey</a:t>
            </a:r>
            <a:r>
              <a:rPr lang="en-US" sz="1500" dirty="0">
                <a:solidFill>
                  <a:srgbClr val="3666B0"/>
                </a:solidFill>
                <a:latin typeface="Palatino Linotype"/>
                <a:cs typeface="Palatino Linotype"/>
              </a:rPr>
              <a:t>, Principal, Fairway Elementary School</a:t>
            </a:r>
          </a:p>
        </p:txBody>
      </p:sp>
      <p:sp>
        <p:nvSpPr>
          <p:cNvPr id="18" name="TextBox 17">
            <a:extLst>
              <a:ext uri="{FF2B5EF4-FFF2-40B4-BE49-F238E27FC236}">
                <a16:creationId xmlns:a16="http://schemas.microsoft.com/office/drawing/2014/main" id="{8E5131A5-E9DD-824D-AE65-2C488AA249BE}"/>
              </a:ext>
            </a:extLst>
          </p:cNvPr>
          <p:cNvSpPr txBox="1"/>
          <p:nvPr/>
        </p:nvSpPr>
        <p:spPr>
          <a:xfrm>
            <a:off x="4112196" y="7831795"/>
            <a:ext cx="3471332" cy="1015663"/>
          </a:xfrm>
          <a:prstGeom prst="rect">
            <a:avLst/>
          </a:prstGeom>
          <a:noFill/>
        </p:spPr>
        <p:txBody>
          <a:bodyPr wrap="square" rtlCol="0">
            <a:spAutoFit/>
          </a:bodyPr>
          <a:lstStyle/>
          <a:p>
            <a:pPr algn="just"/>
            <a:r>
              <a:rPr lang="en-US" sz="1200" b="1" i="1" dirty="0">
                <a:solidFill>
                  <a:srgbClr val="F86A47"/>
                </a:solidFill>
                <a:latin typeface="Palatino Linotype"/>
                <a:cs typeface="Palatino Linotype"/>
              </a:rPr>
              <a:t>“The c2audit was one of the best assessments we have ever done, and it has provoked great conversations about what we can continue to improve upon! It's definitely impacting and    guiding our goals for the future, too!”</a:t>
            </a:r>
          </a:p>
        </p:txBody>
      </p:sp>
      <p:sp>
        <p:nvSpPr>
          <p:cNvPr id="19" name="TextBox 18">
            <a:extLst>
              <a:ext uri="{FF2B5EF4-FFF2-40B4-BE49-F238E27FC236}">
                <a16:creationId xmlns:a16="http://schemas.microsoft.com/office/drawing/2014/main" id="{72C61625-5E13-674D-8F75-B0F88E6C1ABC}"/>
              </a:ext>
            </a:extLst>
          </p:cNvPr>
          <p:cNvSpPr txBox="1"/>
          <p:nvPr/>
        </p:nvSpPr>
        <p:spPr>
          <a:xfrm>
            <a:off x="294484" y="4965457"/>
            <a:ext cx="3112386" cy="1015663"/>
          </a:xfrm>
          <a:prstGeom prst="rect">
            <a:avLst/>
          </a:prstGeom>
          <a:noFill/>
        </p:spPr>
        <p:txBody>
          <a:bodyPr wrap="square" rtlCol="0">
            <a:spAutoFit/>
          </a:bodyPr>
          <a:lstStyle/>
          <a:p>
            <a:r>
              <a:rPr lang="en-US" sz="1500" dirty="0">
                <a:solidFill>
                  <a:srgbClr val="3666B0"/>
                </a:solidFill>
                <a:latin typeface="Palatino Linotype"/>
                <a:cs typeface="Palatino Linotype"/>
              </a:rPr>
              <a:t>Lindsay </a:t>
            </a:r>
            <a:r>
              <a:rPr lang="en-US" sz="1500" dirty="0" err="1">
                <a:solidFill>
                  <a:srgbClr val="3666B0"/>
                </a:solidFill>
                <a:latin typeface="Palatino Linotype"/>
                <a:cs typeface="Palatino Linotype"/>
              </a:rPr>
              <a:t>Corsale</a:t>
            </a:r>
            <a:r>
              <a:rPr lang="en-US" sz="1500" dirty="0">
                <a:solidFill>
                  <a:srgbClr val="3666B0"/>
                </a:solidFill>
                <a:latin typeface="Palatino Linotype"/>
                <a:cs typeface="Palatino Linotype"/>
              </a:rPr>
              <a:t>, Mason Ridge Elementary, Parkway Elementary Teacher of the Year, </a:t>
            </a:r>
          </a:p>
          <a:p>
            <a:r>
              <a:rPr lang="en-US" sz="1500" dirty="0">
                <a:solidFill>
                  <a:srgbClr val="3666B0"/>
                </a:solidFill>
                <a:latin typeface="Palatino Linotype"/>
                <a:cs typeface="Palatino Linotype"/>
              </a:rPr>
              <a:t>TACE Graduate</a:t>
            </a:r>
          </a:p>
        </p:txBody>
      </p:sp>
      <p:sp>
        <p:nvSpPr>
          <p:cNvPr id="20" name="TextBox 19">
            <a:extLst>
              <a:ext uri="{FF2B5EF4-FFF2-40B4-BE49-F238E27FC236}">
                <a16:creationId xmlns:a16="http://schemas.microsoft.com/office/drawing/2014/main" id="{6E643662-5192-FC4F-AE89-0A0AC98E621E}"/>
              </a:ext>
            </a:extLst>
          </p:cNvPr>
          <p:cNvSpPr txBox="1"/>
          <p:nvPr/>
        </p:nvSpPr>
        <p:spPr>
          <a:xfrm>
            <a:off x="3505517" y="5013615"/>
            <a:ext cx="4078011" cy="1015663"/>
          </a:xfrm>
          <a:prstGeom prst="rect">
            <a:avLst/>
          </a:prstGeom>
          <a:noFill/>
        </p:spPr>
        <p:txBody>
          <a:bodyPr wrap="square" rtlCol="0">
            <a:spAutoFit/>
          </a:bodyPr>
          <a:lstStyle/>
          <a:p>
            <a:pPr algn="just"/>
            <a:r>
              <a:rPr lang="en-US" sz="1200" b="1" i="1" dirty="0">
                <a:solidFill>
                  <a:srgbClr val="F86A47"/>
                </a:solidFill>
                <a:latin typeface="Palatino Linotype"/>
                <a:cs typeface="Palatino Linotype"/>
              </a:rPr>
              <a:t>“It was incredibly energizing to be around educators who are SO invested in character education and working with children!!...thank you very much for your work and for sharing your expertise! Yesterday was the BEST professional development I've experienced in years!!!”</a:t>
            </a:r>
          </a:p>
        </p:txBody>
      </p:sp>
      <p:sp>
        <p:nvSpPr>
          <p:cNvPr id="21" name="TextBox 20">
            <a:extLst>
              <a:ext uri="{FF2B5EF4-FFF2-40B4-BE49-F238E27FC236}">
                <a16:creationId xmlns:a16="http://schemas.microsoft.com/office/drawing/2014/main" id="{78E13B80-55EA-2E45-BBEA-6F513F4FE3F4}"/>
              </a:ext>
            </a:extLst>
          </p:cNvPr>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3</a:t>
            </a:r>
          </a:p>
        </p:txBody>
      </p:sp>
    </p:spTree>
    <p:extLst>
      <p:ext uri="{BB962C8B-B14F-4D97-AF65-F5344CB8AC3E}">
        <p14:creationId xmlns:p14="http://schemas.microsoft.com/office/powerpoint/2010/main" val="1876653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50802" y="-835542"/>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30</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sp>
        <p:nvSpPr>
          <p:cNvPr id="59" name="TextBox 58">
            <a:extLst>
              <a:ext uri="{FF2B5EF4-FFF2-40B4-BE49-F238E27FC236}">
                <a16:creationId xmlns:a16="http://schemas.microsoft.com/office/drawing/2014/main" id="{0EAE7E97-94C1-AB4E-9EF9-40243ED53FA8}"/>
              </a:ext>
            </a:extLst>
          </p:cNvPr>
          <p:cNvSpPr txBox="1"/>
          <p:nvPr/>
        </p:nvSpPr>
        <p:spPr>
          <a:xfrm>
            <a:off x="4091653" y="8015863"/>
            <a:ext cx="3468771" cy="646331"/>
          </a:xfrm>
          <a:prstGeom prst="rect">
            <a:avLst/>
          </a:prstGeom>
          <a:noFill/>
        </p:spPr>
        <p:txBody>
          <a:bodyPr wrap="square" rtlCol="0">
            <a:spAutoFit/>
          </a:bodyPr>
          <a:lstStyle/>
          <a:p>
            <a:r>
              <a:rPr lang="en-US" sz="1200" i="1" dirty="0">
                <a:solidFill>
                  <a:srgbClr val="3666B0"/>
                </a:solidFill>
                <a:latin typeface="Palatino Linotype"/>
                <a:cs typeface="Palatino Linotype"/>
              </a:rPr>
              <a:t>Contact Roxanna </a:t>
            </a:r>
            <a:r>
              <a:rPr lang="en-US" sz="1200" i="1" dirty="0" err="1">
                <a:solidFill>
                  <a:srgbClr val="3666B0"/>
                </a:solidFill>
                <a:latin typeface="Palatino Linotype"/>
                <a:cs typeface="Palatino Linotype"/>
              </a:rPr>
              <a:t>Mechem</a:t>
            </a:r>
            <a:r>
              <a:rPr lang="en-US" sz="1200" i="1" dirty="0">
                <a:solidFill>
                  <a:srgbClr val="3666B0"/>
                </a:solidFill>
                <a:latin typeface="Palatino Linotype"/>
                <a:cs typeface="Palatino Linotype"/>
              </a:rPr>
              <a:t>, </a:t>
            </a:r>
            <a:r>
              <a:rPr lang="en-US" sz="1200" i="1" dirty="0" err="1">
                <a:solidFill>
                  <a:srgbClr val="3666B0"/>
                </a:solidFill>
                <a:latin typeface="Palatino Linotype"/>
                <a:cs typeface="Palatino Linotype"/>
              </a:rPr>
              <a:t>Ed.S</a:t>
            </a:r>
            <a:r>
              <a:rPr lang="en-US" sz="1200" i="1" dirty="0">
                <a:solidFill>
                  <a:srgbClr val="3666B0"/>
                </a:solidFill>
                <a:latin typeface="Palatino Linotype"/>
                <a:cs typeface="Palatino Linotype"/>
              </a:rPr>
              <a:t>., Director of District and Community Partnerships,  at </a:t>
            </a:r>
            <a:r>
              <a:rPr lang="en-US" sz="1200" i="1" dirty="0" err="1">
                <a:solidFill>
                  <a:srgbClr val="3666B0"/>
                </a:solidFill>
                <a:latin typeface="Palatino Linotype"/>
                <a:cs typeface="Palatino Linotype"/>
              </a:rPr>
              <a:t>rmechem@characterplus.org</a:t>
            </a:r>
            <a:r>
              <a:rPr lang="en-US" sz="1200" i="1" dirty="0">
                <a:solidFill>
                  <a:srgbClr val="3666B0"/>
                </a:solidFill>
                <a:latin typeface="Palatino Linotype"/>
                <a:cs typeface="Palatino Linotype"/>
              </a:rPr>
              <a:t> to learn more.</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64FEBCC2-7623-DE43-A37B-7D8DFDA8D63E}"/>
              </a:ext>
            </a:extLst>
          </p:cNvPr>
          <p:cNvSpPr txBox="1"/>
          <p:nvPr/>
        </p:nvSpPr>
        <p:spPr>
          <a:xfrm>
            <a:off x="4103734" y="1345330"/>
            <a:ext cx="3245356" cy="1569660"/>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The CharacterPlus District Training Series ensures that partners have access to thought leaders in Character Education, School Climate, and Social-Emotional Development. This series makes it possible for partner districts to experience a variety of professional development offerings and to share learning experiences among districts. </a:t>
            </a:r>
          </a:p>
        </p:txBody>
      </p:sp>
      <p:sp>
        <p:nvSpPr>
          <p:cNvPr id="60" name="TextBox 59">
            <a:extLst>
              <a:ext uri="{FF2B5EF4-FFF2-40B4-BE49-F238E27FC236}">
                <a16:creationId xmlns:a16="http://schemas.microsoft.com/office/drawing/2014/main" id="{196826C0-4693-CE42-816E-04BDAFBB5D0D}"/>
              </a:ext>
            </a:extLst>
          </p:cNvPr>
          <p:cNvSpPr txBox="1"/>
          <p:nvPr/>
        </p:nvSpPr>
        <p:spPr>
          <a:xfrm>
            <a:off x="4103734" y="3520286"/>
            <a:ext cx="3245356" cy="1015663"/>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Each partner district has access to four training sessions per year as part of CharacterPlus partnership. Topics for sessions are chosen by the District Leaders’ Council according to their collective needs.</a:t>
            </a:r>
          </a:p>
        </p:txBody>
      </p:sp>
      <p:sp>
        <p:nvSpPr>
          <p:cNvPr id="62" name="TextBox 61">
            <a:extLst>
              <a:ext uri="{FF2B5EF4-FFF2-40B4-BE49-F238E27FC236}">
                <a16:creationId xmlns:a16="http://schemas.microsoft.com/office/drawing/2014/main" id="{D093A6BC-1304-E249-A45A-6AFFDA87A913}"/>
              </a:ext>
            </a:extLst>
          </p:cNvPr>
          <p:cNvSpPr txBox="1"/>
          <p:nvPr/>
        </p:nvSpPr>
        <p:spPr>
          <a:xfrm>
            <a:off x="4103734" y="5730988"/>
            <a:ext cx="3245356" cy="1384995"/>
          </a:xfrm>
          <a:prstGeom prst="rect">
            <a:avLst/>
          </a:prstGeom>
          <a:noFill/>
        </p:spPr>
        <p:txBody>
          <a:bodyPr wrap="square" rtlCol="0">
            <a:spAutoFit/>
          </a:bodyPr>
          <a:lstStyle/>
          <a:p>
            <a:pPr algn="just"/>
            <a:r>
              <a:rPr lang="en-US" sz="1200" i="1">
                <a:solidFill>
                  <a:srgbClr val="3666AE"/>
                </a:solidFill>
                <a:latin typeface="Palatino Linotype"/>
                <a:cs typeface="Palatino Linotype"/>
              </a:rPr>
              <a:t>High-quality </a:t>
            </a:r>
            <a:r>
              <a:rPr lang="en-US" sz="1200" i="1" dirty="0">
                <a:solidFill>
                  <a:srgbClr val="3666AE"/>
                </a:solidFill>
                <a:latin typeface="Palatino Linotype"/>
                <a:cs typeface="Palatino Linotype"/>
              </a:rPr>
              <a:t>professional development makes character education and school climate initiatives possible. Whether foundational character education concepts or innovations in the field, these one-day workshops are designed for districts with information and tools that can be used to deepen practice.</a:t>
            </a:r>
          </a:p>
        </p:txBody>
      </p:sp>
      <p:sp>
        <p:nvSpPr>
          <p:cNvPr id="2" name="TextBox 1">
            <a:extLst>
              <a:ext uri="{FF2B5EF4-FFF2-40B4-BE49-F238E27FC236}">
                <a16:creationId xmlns:a16="http://schemas.microsoft.com/office/drawing/2014/main" id="{8820F2D0-257E-17FB-F9EB-0A526B7A8409}"/>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3" name="TextBox 2">
            <a:extLst>
              <a:ext uri="{FF2B5EF4-FFF2-40B4-BE49-F238E27FC236}">
                <a16:creationId xmlns:a16="http://schemas.microsoft.com/office/drawing/2014/main" id="{43EFF1EC-1BCC-228E-2FB3-6DEA52FFAB86}"/>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5A42FFA7-D6FD-C840-56C2-355DB2A15C79}"/>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47E1AD47-DA67-2543-4C16-E9C8116534B4}"/>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6" name="TextBox 5">
            <a:extLst>
              <a:ext uri="{FF2B5EF4-FFF2-40B4-BE49-F238E27FC236}">
                <a16:creationId xmlns:a16="http://schemas.microsoft.com/office/drawing/2014/main" id="{53DDEA4A-A867-B310-78C3-687D25719D71}"/>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9584BD57-A1A6-9562-1F36-DDAE1B273725}"/>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73F273FB-6F47-7AB2-0CCA-DC156B429BBB}"/>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5EE374BB-EFA9-4667-B3FF-38658E83FD76}"/>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C4C8B1B5-7A8A-BA2E-30B8-16D0FBF89A46}"/>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66ECFC71-4DAF-E68D-E8EC-5F25CE8C6BE8}"/>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50153"/>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261EB438-017C-D343-9874-E4BAA7C3DC37}"/>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E000A920-1675-5025-686C-784D585F2729}"/>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EAC909D7-6BE1-8680-7620-E67E44C7EA1D}"/>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0B8E9580-D611-9B9B-F1C8-FF3D4BAEEAD0}"/>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solidFill>
                <a:latin typeface="Palatino Linotype"/>
                <a:cs typeface="Palatino Linotype"/>
              </a:rPr>
              <a:t>DISTRICT TRAINING SERIES</a:t>
            </a:r>
          </a:p>
          <a:p>
            <a:r>
              <a:rPr lang="en-US" sz="1400" b="1" dirty="0">
                <a:solidFill>
                  <a:srgbClr val="3666B0"/>
                </a:solidFill>
                <a:latin typeface="Palatino Linotype"/>
                <a:cs typeface="Palatino Linotype"/>
              </a:rPr>
              <a:t>WORKSHOPS</a:t>
            </a:r>
          </a:p>
        </p:txBody>
      </p:sp>
      <p:sp>
        <p:nvSpPr>
          <p:cNvPr id="17" name="TextBox 16">
            <a:extLst>
              <a:ext uri="{FF2B5EF4-FFF2-40B4-BE49-F238E27FC236}">
                <a16:creationId xmlns:a16="http://schemas.microsoft.com/office/drawing/2014/main" id="{BC44A82C-F0E8-8182-17D6-3A9F3BD7623E}"/>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68D9998D-9836-9BB5-6E4E-A8B69D19279B}"/>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96EA19B1-D501-62DB-9943-93FBDEA04F88}"/>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33AE2858-7F38-3E3A-9A85-B0CD8F928128}"/>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50" name="TextBox 49">
            <a:extLst>
              <a:ext uri="{FF2B5EF4-FFF2-40B4-BE49-F238E27FC236}">
                <a16:creationId xmlns:a16="http://schemas.microsoft.com/office/drawing/2014/main" id="{3898F7EE-C12C-DF51-4DF0-DDBEBA521B71}"/>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64721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for a workshop&#10;&#10;Description automatically generated">
            <a:extLst>
              <a:ext uri="{FF2B5EF4-FFF2-40B4-BE49-F238E27FC236}">
                <a16:creationId xmlns:a16="http://schemas.microsoft.com/office/drawing/2014/main" id="{1687FF73-EB26-277A-FE12-904F303AB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2952021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32</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DFFC2C79-5CC6-8243-A615-A0FEE03C9138}"/>
              </a:ext>
            </a:extLst>
          </p:cNvPr>
          <p:cNvSpPr txBox="1"/>
          <p:nvPr/>
        </p:nvSpPr>
        <p:spPr>
          <a:xfrm>
            <a:off x="4103733" y="1345330"/>
            <a:ext cx="3468771" cy="1754326"/>
          </a:xfrm>
          <a:prstGeom prst="rect">
            <a:avLst/>
          </a:prstGeom>
          <a:noFill/>
        </p:spPr>
        <p:txBody>
          <a:bodyPr wrap="square" rtlCol="0">
            <a:spAutoFit/>
          </a:bodyPr>
          <a:lstStyle/>
          <a:p>
            <a:pPr lvl="0" algn="just"/>
            <a:r>
              <a:rPr lang="en-US" sz="1200" i="1" dirty="0">
                <a:solidFill>
                  <a:srgbClr val="3666AE"/>
                </a:solidFill>
                <a:latin typeface="Palatino Linotype"/>
                <a:cs typeface="Palatino Linotype"/>
              </a:rPr>
              <a:t>Many marginalized groups of people experience culture and identity stress, which impacts their health and emotional well-being. The Equity and Justice Academy in Character Education (EJACE) aims to change this in St. Louis schools by bringing school staff and students together to develop a mission, vision, values, practices, and narrative that foster a positive impact, thus breaking long-held biases and systemic intolerant attitudes.</a:t>
            </a:r>
          </a:p>
        </p:txBody>
      </p:sp>
      <p:sp>
        <p:nvSpPr>
          <p:cNvPr id="60" name="TextBox 59">
            <a:extLst>
              <a:ext uri="{FF2B5EF4-FFF2-40B4-BE49-F238E27FC236}">
                <a16:creationId xmlns:a16="http://schemas.microsoft.com/office/drawing/2014/main" id="{023AE199-399A-0E41-B615-3CE6FBE165F5}"/>
              </a:ext>
            </a:extLst>
          </p:cNvPr>
          <p:cNvSpPr txBox="1"/>
          <p:nvPr/>
        </p:nvSpPr>
        <p:spPr>
          <a:xfrm>
            <a:off x="4103733" y="5730988"/>
            <a:ext cx="3468771" cy="1384995"/>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Through a shared purpose and clear vision, the Academy will focus on changing the narrative through examining the following elements: telling our story (Narrative); where are we going and how are we getting there? (Mission, Vision, Values); who are we? (People); where/what are we? (Place); how do we do what we do? (Practices).</a:t>
            </a:r>
            <a:endParaRPr lang="en-US" sz="1200" dirty="0">
              <a:solidFill>
                <a:srgbClr val="3666AE"/>
              </a:solidFill>
              <a:latin typeface="Palatino Linotype"/>
              <a:cs typeface="Palatino Linotype"/>
            </a:endParaRPr>
          </a:p>
        </p:txBody>
      </p:sp>
      <p:sp>
        <p:nvSpPr>
          <p:cNvPr id="62" name="TextBox 61">
            <a:extLst>
              <a:ext uri="{FF2B5EF4-FFF2-40B4-BE49-F238E27FC236}">
                <a16:creationId xmlns:a16="http://schemas.microsoft.com/office/drawing/2014/main" id="{BF850712-E1F3-DE49-B692-2DF5518C62E5}"/>
              </a:ext>
            </a:extLst>
          </p:cNvPr>
          <p:cNvSpPr txBox="1"/>
          <p:nvPr/>
        </p:nvSpPr>
        <p:spPr>
          <a:xfrm>
            <a:off x="4103733" y="3520286"/>
            <a:ext cx="3468771" cy="1938992"/>
          </a:xfrm>
          <a:prstGeom prst="rect">
            <a:avLst/>
          </a:prstGeom>
          <a:noFill/>
        </p:spPr>
        <p:txBody>
          <a:bodyPr wrap="square" rtlCol="0">
            <a:spAutoFit/>
          </a:bodyPr>
          <a:lstStyle/>
          <a:p>
            <a:pPr lvl="0" algn="just"/>
            <a:r>
              <a:rPr lang="en-US" sz="1200" i="1" dirty="0">
                <a:solidFill>
                  <a:srgbClr val="3666AE"/>
                </a:solidFill>
                <a:latin typeface="Palatino Linotype"/>
                <a:cs typeface="Palatino Linotype"/>
              </a:rPr>
              <a:t>EJACE is a year-long cohort experience designed to get at the core of what is fundamental for the well-being and success of all. Each school will bring a 4-person team of staff (including the principal). We will look at elements of school culture through the lens of equity and justice, resulting in a journey to create communities where each child, family, and staff member feels safe, welcomed, included, and valued. </a:t>
            </a:r>
          </a:p>
          <a:p>
            <a:pPr algn="just"/>
            <a:endParaRPr lang="en-US" sz="1200" i="1" dirty="0">
              <a:solidFill>
                <a:srgbClr val="3666AE"/>
              </a:solidFill>
              <a:latin typeface="Palatino Linotype"/>
              <a:cs typeface="Palatino Linotype"/>
            </a:endParaRPr>
          </a:p>
        </p:txBody>
      </p:sp>
      <p:sp>
        <p:nvSpPr>
          <p:cNvPr id="63" name="TextBox 62">
            <a:extLst>
              <a:ext uri="{FF2B5EF4-FFF2-40B4-BE49-F238E27FC236}">
                <a16:creationId xmlns:a16="http://schemas.microsoft.com/office/drawing/2014/main" id="{4C90A160-C991-BE40-B525-83A620ED5070}"/>
              </a:ext>
            </a:extLst>
          </p:cNvPr>
          <p:cNvSpPr txBox="1"/>
          <p:nvPr/>
        </p:nvSpPr>
        <p:spPr>
          <a:xfrm>
            <a:off x="4103733" y="8012245"/>
            <a:ext cx="3468771" cy="461665"/>
          </a:xfrm>
          <a:prstGeom prst="rect">
            <a:avLst/>
          </a:prstGeom>
          <a:noFill/>
        </p:spPr>
        <p:txBody>
          <a:bodyPr wrap="square" rtlCol="0">
            <a:spAutoFit/>
          </a:bodyPr>
          <a:lstStyle/>
          <a:p>
            <a:r>
              <a:rPr lang="en-US" sz="1200" i="1" dirty="0">
                <a:solidFill>
                  <a:srgbClr val="3666AE"/>
                </a:solidFill>
                <a:latin typeface="Palatino Linotype"/>
                <a:cs typeface="Palatino Linotype"/>
              </a:rPr>
              <a:t>Contact Dr. Grace Lee, EJACE Director,  at </a:t>
            </a:r>
            <a:r>
              <a:rPr lang="en-US" sz="1200" i="1" dirty="0" err="1">
                <a:solidFill>
                  <a:srgbClr val="3666AE"/>
                </a:solidFill>
                <a:latin typeface="Palatino Linotype"/>
                <a:cs typeface="Palatino Linotype"/>
              </a:rPr>
              <a:t>glee@characterplus.org</a:t>
            </a:r>
            <a:r>
              <a:rPr lang="en-US" sz="1200" i="1" dirty="0">
                <a:solidFill>
                  <a:srgbClr val="3666AE"/>
                </a:solidFill>
                <a:latin typeface="Palatino Linotype"/>
                <a:cs typeface="Palatino Linotype"/>
              </a:rPr>
              <a:t>.</a:t>
            </a:r>
          </a:p>
        </p:txBody>
      </p:sp>
      <p:sp>
        <p:nvSpPr>
          <p:cNvPr id="3" name="TextBox 2">
            <a:extLst>
              <a:ext uri="{FF2B5EF4-FFF2-40B4-BE49-F238E27FC236}">
                <a16:creationId xmlns:a16="http://schemas.microsoft.com/office/drawing/2014/main" id="{211EED52-3308-E34D-8B44-1C4E98D25539}"/>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4" name="TextBox 3">
            <a:extLst>
              <a:ext uri="{FF2B5EF4-FFF2-40B4-BE49-F238E27FC236}">
                <a16:creationId xmlns:a16="http://schemas.microsoft.com/office/drawing/2014/main" id="{27DAA1B7-6FBB-02B5-936A-B1763F5E1B7B}"/>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5" name="TextBox 4">
            <a:extLst>
              <a:ext uri="{FF2B5EF4-FFF2-40B4-BE49-F238E27FC236}">
                <a16:creationId xmlns:a16="http://schemas.microsoft.com/office/drawing/2014/main" id="{4965588D-C273-D262-08F8-1DF63A5CF4A3}"/>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6" name="TextBox 5">
            <a:extLst>
              <a:ext uri="{FF2B5EF4-FFF2-40B4-BE49-F238E27FC236}">
                <a16:creationId xmlns:a16="http://schemas.microsoft.com/office/drawing/2014/main" id="{42FDEF73-7B5D-DBE8-9950-9DE209B524D0}"/>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7" name="TextBox 6">
            <a:extLst>
              <a:ext uri="{FF2B5EF4-FFF2-40B4-BE49-F238E27FC236}">
                <a16:creationId xmlns:a16="http://schemas.microsoft.com/office/drawing/2014/main" id="{B1558DB5-FA68-0E6A-7909-8FA7AD9DA2B5}"/>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18932212-0904-3F51-5631-A0DFCBF9C2C1}"/>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FBCF29BF-E9AD-CC3D-E8A7-092A182A10B1}"/>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07C01CF2-6D73-4DEE-1231-ED2A13F0E1B1}"/>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F0954BE1-27A3-7774-5CE5-316119C52B3C}"/>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solidFill>
                <a:latin typeface="Palatino Linotype"/>
                <a:cs typeface="Palatino Linotype"/>
              </a:rPr>
              <a:t>EQUITY &amp; JUSTICE ACADEMY </a:t>
            </a:r>
          </a:p>
          <a:p>
            <a:r>
              <a:rPr lang="en-US" sz="1400" b="1" dirty="0">
                <a:solidFill>
                  <a:srgbClr val="3666B0"/>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BCB37168-00A2-3BBA-D511-AF92EB09D8B2}"/>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50000"/>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0A03F77F-0001-AB11-2094-40C5559BD415}"/>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B980FAEF-DDCF-82F1-E70A-65E02BE5A3E8}"/>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D3EA6C77-A600-38DE-C730-40EB7705EB7B}"/>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4960FC49-2137-7C7F-89BD-7BC476C8A608}"/>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8880ED78-B02B-FEFB-4E82-79648016A967}"/>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5ED1434C-3E40-C12B-219C-427EE1231285}"/>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C3033D32-11B1-D8A2-B672-5A0D33F2B2F8}"/>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83FF15D1-1E15-9C50-CDF6-20D1E80C7F01}"/>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50" name="TextBox 49">
            <a:extLst>
              <a:ext uri="{FF2B5EF4-FFF2-40B4-BE49-F238E27FC236}">
                <a16:creationId xmlns:a16="http://schemas.microsoft.com/office/drawing/2014/main" id="{23DDEEDB-FED9-4BBA-13F1-4709C56BB1F8}"/>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265754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ster with text and images&#10;&#10;Description automatically generated">
            <a:extLst>
              <a:ext uri="{FF2B5EF4-FFF2-40B4-BE49-F238E27FC236}">
                <a16:creationId xmlns:a16="http://schemas.microsoft.com/office/drawing/2014/main" id="{C7AC6BA4-9DCD-9688-D294-10A0AC7DF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3690005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34</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720DA566-6A8B-6A43-B06A-5BA0F1947DC4}"/>
              </a:ext>
            </a:extLst>
          </p:cNvPr>
          <p:cNvSpPr txBox="1"/>
          <p:nvPr/>
        </p:nvSpPr>
        <p:spPr>
          <a:xfrm>
            <a:off x="4103733" y="1333571"/>
            <a:ext cx="3468771" cy="1384995"/>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Every educator deserves access to high-quality character education professional development.</a:t>
            </a:r>
          </a:p>
          <a:p>
            <a:pPr algn="just"/>
            <a:r>
              <a:rPr lang="en-US" sz="1200" i="1" dirty="0">
                <a:solidFill>
                  <a:srgbClr val="3666AE"/>
                </a:solidFill>
                <a:latin typeface="Palatino Linotype"/>
                <a:cs typeface="Palatino Linotype"/>
              </a:rPr>
              <a:t>CharacterPlus partners have access to a wide variety of free online programming. </a:t>
            </a:r>
            <a:r>
              <a:rPr lang="en-US" sz="1200" i="1" dirty="0" err="1">
                <a:solidFill>
                  <a:srgbClr val="3666AE"/>
                </a:solidFill>
                <a:latin typeface="Palatino Linotype"/>
                <a:cs typeface="Palatino Linotype"/>
              </a:rPr>
              <a:t>iCharacterPlus</a:t>
            </a:r>
            <a:r>
              <a:rPr lang="en-US" sz="1200" i="1" dirty="0">
                <a:solidFill>
                  <a:srgbClr val="3666AE"/>
                </a:solidFill>
                <a:latin typeface="Palatino Linotype"/>
                <a:cs typeface="Palatino Linotype"/>
              </a:rPr>
              <a:t> provides the opportunity for educators to grow in their knowledge of why character education is important, as well as the best practices to put in place. </a:t>
            </a:r>
          </a:p>
        </p:txBody>
      </p:sp>
      <p:sp>
        <p:nvSpPr>
          <p:cNvPr id="60" name="TextBox 59">
            <a:extLst>
              <a:ext uri="{FF2B5EF4-FFF2-40B4-BE49-F238E27FC236}">
                <a16:creationId xmlns:a16="http://schemas.microsoft.com/office/drawing/2014/main" id="{18DDFFB8-E9F6-764E-A2C1-C7DBF6132814}"/>
              </a:ext>
            </a:extLst>
          </p:cNvPr>
          <p:cNvSpPr txBox="1"/>
          <p:nvPr/>
        </p:nvSpPr>
        <p:spPr>
          <a:xfrm>
            <a:off x="4103733" y="3508527"/>
            <a:ext cx="3468771" cy="1754326"/>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Content is focused on relevant topics around social, emotional, and character development. Every educator in your district can now achieve Foundational Certification in Character Education, learn how to conduct Class Meetings, or develop a deeper understanding of the ABCs. </a:t>
            </a:r>
            <a:r>
              <a:rPr lang="en-US" sz="1200" i="1" dirty="0" err="1">
                <a:solidFill>
                  <a:srgbClr val="3666AE"/>
                </a:solidFill>
                <a:latin typeface="Palatino Linotype"/>
                <a:cs typeface="Palatino Linotype"/>
              </a:rPr>
              <a:t>iCharacterPlus</a:t>
            </a:r>
            <a:r>
              <a:rPr lang="en-US" sz="1200" i="1" dirty="0">
                <a:solidFill>
                  <a:srgbClr val="3666AE"/>
                </a:solidFill>
                <a:latin typeface="Palatino Linotype"/>
                <a:cs typeface="Palatino Linotype"/>
              </a:rPr>
              <a:t> modules are self-paced and can be utilized individually, with a PLC/grade-level/content team, or for a faculty meeting.</a:t>
            </a:r>
          </a:p>
        </p:txBody>
      </p:sp>
      <p:sp>
        <p:nvSpPr>
          <p:cNvPr id="62" name="TextBox 61">
            <a:extLst>
              <a:ext uri="{FF2B5EF4-FFF2-40B4-BE49-F238E27FC236}">
                <a16:creationId xmlns:a16="http://schemas.microsoft.com/office/drawing/2014/main" id="{DC706C62-CD92-C344-8F1A-25DD2D50CC52}"/>
              </a:ext>
            </a:extLst>
          </p:cNvPr>
          <p:cNvSpPr txBox="1"/>
          <p:nvPr/>
        </p:nvSpPr>
        <p:spPr>
          <a:xfrm>
            <a:off x="4103733" y="5719229"/>
            <a:ext cx="3468771" cy="1015663"/>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Our goal is resolute: helping students and staff in our partner districts build the character they need to flourish. Access to this kind of professional development paves the way for classrooms and schools of character to be built. </a:t>
            </a:r>
          </a:p>
        </p:txBody>
      </p:sp>
      <p:sp>
        <p:nvSpPr>
          <p:cNvPr id="63" name="TextBox 62">
            <a:extLst>
              <a:ext uri="{FF2B5EF4-FFF2-40B4-BE49-F238E27FC236}">
                <a16:creationId xmlns:a16="http://schemas.microsoft.com/office/drawing/2014/main" id="{A645FEB8-80BA-A34B-A293-D091C11DF9AF}"/>
              </a:ext>
            </a:extLst>
          </p:cNvPr>
          <p:cNvSpPr txBox="1"/>
          <p:nvPr/>
        </p:nvSpPr>
        <p:spPr>
          <a:xfrm>
            <a:off x="4103733" y="8012245"/>
            <a:ext cx="3468771" cy="646331"/>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Contact CharacterPlus Director of Programming, Nicole Diehl, at </a:t>
            </a:r>
            <a:r>
              <a:rPr lang="en-US" sz="1200" i="1" dirty="0" err="1">
                <a:solidFill>
                  <a:srgbClr val="3666AE"/>
                </a:solidFill>
                <a:latin typeface="Palatino Linotype"/>
                <a:cs typeface="Palatino Linotype"/>
              </a:rPr>
              <a:t>ndiehl@characterplus.org</a:t>
            </a:r>
            <a:r>
              <a:rPr lang="en-US" sz="1200" i="1" dirty="0">
                <a:solidFill>
                  <a:srgbClr val="3666AE"/>
                </a:solidFill>
                <a:latin typeface="Palatino Linotype"/>
                <a:cs typeface="Palatino Linotype"/>
              </a:rPr>
              <a:t> for your access code and to learn more.</a:t>
            </a:r>
          </a:p>
        </p:txBody>
      </p:sp>
      <p:sp>
        <p:nvSpPr>
          <p:cNvPr id="2" name="TextBox 1">
            <a:extLst>
              <a:ext uri="{FF2B5EF4-FFF2-40B4-BE49-F238E27FC236}">
                <a16:creationId xmlns:a16="http://schemas.microsoft.com/office/drawing/2014/main" id="{B21030FB-09A6-D4D0-9E9D-5748FED57404}"/>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3" name="TextBox 2">
            <a:extLst>
              <a:ext uri="{FF2B5EF4-FFF2-40B4-BE49-F238E27FC236}">
                <a16:creationId xmlns:a16="http://schemas.microsoft.com/office/drawing/2014/main" id="{430EB07C-A021-D49F-C8FB-C0C536C82C6D}"/>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A08518CF-91BD-F960-DCEB-B2D82AD5784F}"/>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A8D6AE09-DDB9-8DC6-2B73-DFBDB24E5A8B}"/>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6" name="TextBox 5">
            <a:extLst>
              <a:ext uri="{FF2B5EF4-FFF2-40B4-BE49-F238E27FC236}">
                <a16:creationId xmlns:a16="http://schemas.microsoft.com/office/drawing/2014/main" id="{171B8C0B-B7D6-0A10-1D16-31466DBAA8A5}"/>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85F2A564-3BFD-22D9-D42C-90660FEBB727}"/>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C0271F3C-6B0B-FC72-8CA5-BC386761B041}"/>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solidFill>
                <a:latin typeface="Palatino Linotype"/>
                <a:cs typeface="Palatino Linotype"/>
              </a:rPr>
              <a:t>iCHARACTERPLUS</a:t>
            </a:r>
            <a:endParaRPr lang="en-US" sz="1400" b="1" dirty="0">
              <a:solidFill>
                <a:srgbClr val="3666B0"/>
              </a:solidFill>
              <a:latin typeface="Palatino Linotype"/>
              <a:cs typeface="Palatino Linotype"/>
            </a:endParaRPr>
          </a:p>
        </p:txBody>
      </p:sp>
      <p:sp>
        <p:nvSpPr>
          <p:cNvPr id="10" name="TextBox 9">
            <a:extLst>
              <a:ext uri="{FF2B5EF4-FFF2-40B4-BE49-F238E27FC236}">
                <a16:creationId xmlns:a16="http://schemas.microsoft.com/office/drawing/2014/main" id="{4F3A9609-75AA-7207-5C60-8F725DA1CBD3}"/>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319AF794-5F6F-AB65-BC62-7C367E4624B5}"/>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0F9898EC-BAB8-45D4-32E7-254BEE210E4B}"/>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50000"/>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8BA57119-701A-47F3-5D44-1EA176F795DA}"/>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5B03E663-E95F-BC0E-FCC7-84BA4F757F6A}"/>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D7A693D9-CE43-0348-9CBD-06513A90A04F}"/>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74E7019C-10FE-1632-6453-00BE45210C34}"/>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521999E1-C476-5BCD-655A-3FF61AF40EF2}"/>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6D39934F-CB39-46F2-E96F-C09FBE203123}"/>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7C9C3EB9-DB01-66D2-EDFC-63CF96405547}"/>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AD4DEC94-B7E0-8D93-439C-44683D32233E}"/>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50" name="TextBox 49">
            <a:extLst>
              <a:ext uri="{FF2B5EF4-FFF2-40B4-BE49-F238E27FC236}">
                <a16:creationId xmlns:a16="http://schemas.microsoft.com/office/drawing/2014/main" id="{36990A18-4B86-9358-D7FC-FE60BBD0098D}"/>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1354301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83B344-2F85-5C48-A723-DDCF6CB5EBBD}"/>
              </a:ext>
            </a:extLst>
          </p:cNvPr>
          <p:cNvSpPr/>
          <p:nvPr/>
        </p:nvSpPr>
        <p:spPr>
          <a:xfrm>
            <a:off x="443345" y="3837709"/>
            <a:ext cx="7038110" cy="2355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oster for a school&#10;&#10;Description automatically generated">
            <a:extLst>
              <a:ext uri="{FF2B5EF4-FFF2-40B4-BE49-F238E27FC236}">
                <a16:creationId xmlns:a16="http://schemas.microsoft.com/office/drawing/2014/main" id="{FE29AA46-52AB-C193-968E-0FA306164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2771598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36</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4A9B11AD-A6CD-214C-96B4-20A431660356}"/>
              </a:ext>
            </a:extLst>
          </p:cNvPr>
          <p:cNvSpPr txBox="1"/>
          <p:nvPr/>
        </p:nvSpPr>
        <p:spPr>
          <a:xfrm>
            <a:off x="4103733" y="1357089"/>
            <a:ext cx="3468771" cy="1384995"/>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The Schools of Character application process begins with a rigorous self-evaluation and the creation of a portfolio demonstrating a school’s character education implementation. This process can at first seem daunting; however, we believe it has the potential to be the most valuable professional development your school has ever done.</a:t>
            </a:r>
          </a:p>
        </p:txBody>
      </p:sp>
      <p:sp>
        <p:nvSpPr>
          <p:cNvPr id="60" name="TextBox 59">
            <a:extLst>
              <a:ext uri="{FF2B5EF4-FFF2-40B4-BE49-F238E27FC236}">
                <a16:creationId xmlns:a16="http://schemas.microsoft.com/office/drawing/2014/main" id="{F821FD21-2C55-B145-A984-E084F1E38CA8}"/>
              </a:ext>
            </a:extLst>
          </p:cNvPr>
          <p:cNvSpPr txBox="1"/>
          <p:nvPr/>
        </p:nvSpPr>
        <p:spPr>
          <a:xfrm>
            <a:off x="4103733" y="3473250"/>
            <a:ext cx="3468771" cy="1569660"/>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Workshops are offered in the summer and fall to equip schools with the knowledge to confidently apply for Schools of Character. The workshop is an overview of the application process, including best practices in creating a strong portfolio. This session is also available online at </a:t>
            </a:r>
            <a:r>
              <a:rPr lang="en-US" sz="1200" i="1" dirty="0" err="1">
                <a:solidFill>
                  <a:srgbClr val="3666AE"/>
                </a:solidFill>
                <a:latin typeface="Palatino Linotype"/>
                <a:cs typeface="Palatino Linotype"/>
              </a:rPr>
              <a:t>iCharacterPlus</a:t>
            </a:r>
            <a:r>
              <a:rPr lang="en-US" sz="1200" i="1" dirty="0">
                <a:solidFill>
                  <a:srgbClr val="3666AE"/>
                </a:solidFill>
                <a:latin typeface="Palatino Linotype"/>
                <a:cs typeface="Palatino Linotype"/>
              </a:rPr>
              <a:t>. There are also opportunities for schools who have been through the process to mentor applicants.</a:t>
            </a:r>
          </a:p>
        </p:txBody>
      </p:sp>
      <p:sp>
        <p:nvSpPr>
          <p:cNvPr id="62" name="TextBox 61">
            <a:extLst>
              <a:ext uri="{FF2B5EF4-FFF2-40B4-BE49-F238E27FC236}">
                <a16:creationId xmlns:a16="http://schemas.microsoft.com/office/drawing/2014/main" id="{683B274D-5FAC-B34E-9AFC-A55BA5E687B7}"/>
              </a:ext>
            </a:extLst>
          </p:cNvPr>
          <p:cNvSpPr txBox="1"/>
          <p:nvPr/>
        </p:nvSpPr>
        <p:spPr>
          <a:xfrm>
            <a:off x="4103733" y="5719229"/>
            <a:ext cx="3468771" cy="461665"/>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School teams feel empowered to confidently lead their school through the Schools of Character process. </a:t>
            </a:r>
          </a:p>
        </p:txBody>
      </p:sp>
      <p:sp>
        <p:nvSpPr>
          <p:cNvPr id="63" name="TextBox 62">
            <a:extLst>
              <a:ext uri="{FF2B5EF4-FFF2-40B4-BE49-F238E27FC236}">
                <a16:creationId xmlns:a16="http://schemas.microsoft.com/office/drawing/2014/main" id="{8ACFF8A7-D646-A448-9CE7-5796756FCB5B}"/>
              </a:ext>
            </a:extLst>
          </p:cNvPr>
          <p:cNvSpPr txBox="1"/>
          <p:nvPr/>
        </p:nvSpPr>
        <p:spPr>
          <a:xfrm>
            <a:off x="4103733" y="8012245"/>
            <a:ext cx="3468771" cy="646331"/>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Contact CharacterPlus Director of Programming, Nicole Diehl at </a:t>
            </a:r>
            <a:r>
              <a:rPr lang="en-US" sz="1200" i="1" dirty="0" err="1">
                <a:solidFill>
                  <a:srgbClr val="3666AE"/>
                </a:solidFill>
                <a:latin typeface="Palatino Linotype"/>
                <a:cs typeface="Palatino Linotype"/>
              </a:rPr>
              <a:t>ndiehl@characterplus.org</a:t>
            </a:r>
            <a:r>
              <a:rPr lang="en-US" sz="1200" i="1" dirty="0">
                <a:solidFill>
                  <a:srgbClr val="3666AE"/>
                </a:solidFill>
                <a:latin typeface="Palatino Linotype"/>
                <a:cs typeface="Palatino Linotype"/>
              </a:rPr>
              <a:t> to learn more.</a:t>
            </a:r>
          </a:p>
        </p:txBody>
      </p:sp>
      <p:sp>
        <p:nvSpPr>
          <p:cNvPr id="2" name="TextBox 1">
            <a:extLst>
              <a:ext uri="{FF2B5EF4-FFF2-40B4-BE49-F238E27FC236}">
                <a16:creationId xmlns:a16="http://schemas.microsoft.com/office/drawing/2014/main" id="{E92C1CD7-929E-5528-F9E1-60B3337EAFFB}"/>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3" name="TextBox 2">
            <a:extLst>
              <a:ext uri="{FF2B5EF4-FFF2-40B4-BE49-F238E27FC236}">
                <a16:creationId xmlns:a16="http://schemas.microsoft.com/office/drawing/2014/main" id="{B81212EF-C1F0-E31A-986C-B8C364901C2E}"/>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97AC397E-263B-F612-C7DA-79BC22FEF85D}"/>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1A125F25-40EB-EE08-E28C-26A8ABA8D1D7}"/>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6" name="TextBox 5">
            <a:extLst>
              <a:ext uri="{FF2B5EF4-FFF2-40B4-BE49-F238E27FC236}">
                <a16:creationId xmlns:a16="http://schemas.microsoft.com/office/drawing/2014/main" id="{465575C0-F68A-6E22-F545-944D3DEF8E5C}"/>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84FDDED8-9A7A-CA19-2D8F-AD2EB357C6FC}"/>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EF6F3C3C-30CF-CD04-5818-E0596BE31230}"/>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F36ECE78-8627-3DB4-52B6-05B4AA331DE0}"/>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DF08E885-E5DC-6434-CF34-0A9840DC6F5F}"/>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3FDA4A09-F54D-1C2E-8656-1D3EC3AA0B0C}"/>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50000"/>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5B61581A-6861-477E-A5C1-13B0A1EB1341}"/>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7263A91B-F24B-65A9-FAC2-777A3AF2348E}"/>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DF87BB24-9DCD-6958-5AB6-129F9D6354E6}"/>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02F31924-8CA6-3691-3422-81398300B511}"/>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62D5D680-1427-F433-2260-B1AF3062AFBB}"/>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3B29A2A9-11D8-1345-8236-A86DD1E105F6}"/>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CE82884D-50D3-4069-D8D7-C162C5B7B4E0}"/>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D96CD4E8-A687-1348-9527-5311180FE443}"/>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50" name="TextBox 49">
            <a:extLst>
              <a:ext uri="{FF2B5EF4-FFF2-40B4-BE49-F238E27FC236}">
                <a16:creationId xmlns:a16="http://schemas.microsoft.com/office/drawing/2014/main" id="{88980D0A-AB7F-0B28-33C9-C43FEC8F3DEE}"/>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2382999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a school certificate&#10;&#10;Description automatically generated">
            <a:extLst>
              <a:ext uri="{FF2B5EF4-FFF2-40B4-BE49-F238E27FC236}">
                <a16:creationId xmlns:a16="http://schemas.microsoft.com/office/drawing/2014/main" id="{0C9CA4CA-9863-10CC-0B1D-D876424AD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2943949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38</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975B3EDC-798F-B840-B851-5DC64368FC0D}"/>
              </a:ext>
            </a:extLst>
          </p:cNvPr>
          <p:cNvSpPr txBox="1"/>
          <p:nvPr/>
        </p:nvSpPr>
        <p:spPr>
          <a:xfrm>
            <a:off x="4103733" y="1345330"/>
            <a:ext cx="3468771" cy="1200329"/>
          </a:xfrm>
          <a:prstGeom prst="rect">
            <a:avLst/>
          </a:prstGeom>
          <a:noFill/>
        </p:spPr>
        <p:txBody>
          <a:bodyPr wrap="square" rtlCol="0">
            <a:spAutoFit/>
          </a:bodyPr>
          <a:lstStyle/>
          <a:p>
            <a:pPr lvl="0" algn="just"/>
            <a:r>
              <a:rPr lang="en-US" sz="1200" i="1" dirty="0">
                <a:solidFill>
                  <a:srgbClr val="3666AE"/>
                </a:solidFill>
                <a:latin typeface="Palatino Linotype"/>
                <a:cs typeface="Palatino Linotype"/>
              </a:rPr>
              <a:t>To help leaders understand that effective leadership is an essential factor in ensuring all members of a school community achieve at their highest potential. Leaders who humbly seek to understand themselves first are able to intentionally create a culture where their community members thrive.</a:t>
            </a:r>
          </a:p>
        </p:txBody>
      </p:sp>
      <p:sp>
        <p:nvSpPr>
          <p:cNvPr id="60" name="TextBox 59">
            <a:extLst>
              <a:ext uri="{FF2B5EF4-FFF2-40B4-BE49-F238E27FC236}">
                <a16:creationId xmlns:a16="http://schemas.microsoft.com/office/drawing/2014/main" id="{387DC8FD-E398-EC42-B44D-6B0E81C8BC5A}"/>
              </a:ext>
            </a:extLst>
          </p:cNvPr>
          <p:cNvSpPr txBox="1"/>
          <p:nvPr/>
        </p:nvSpPr>
        <p:spPr>
          <a:xfrm>
            <a:off x="4103733" y="5730988"/>
            <a:ext cx="3468771" cy="1754326"/>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Participants will develop the capacity to be their best self in order to create thriving school communities. They will build an awareness of the power of capacity mapping, future planning, and SEL in order to affect change. They will bridge the gap between awareness and intentionality into action by cultivating a culture of character (SEL-aligned) and connect learning to evidence-based character and SEL frameworks.</a:t>
            </a:r>
            <a:endParaRPr lang="en-US" sz="1200" dirty="0">
              <a:solidFill>
                <a:srgbClr val="3666AE"/>
              </a:solidFill>
              <a:latin typeface="Palatino Linotype"/>
              <a:cs typeface="Palatino Linotype"/>
            </a:endParaRPr>
          </a:p>
        </p:txBody>
      </p:sp>
      <p:sp>
        <p:nvSpPr>
          <p:cNvPr id="62" name="TextBox 61">
            <a:extLst>
              <a:ext uri="{FF2B5EF4-FFF2-40B4-BE49-F238E27FC236}">
                <a16:creationId xmlns:a16="http://schemas.microsoft.com/office/drawing/2014/main" id="{0C97F58C-2E4A-9B46-8E1D-EE8CBA0DA27C}"/>
              </a:ext>
            </a:extLst>
          </p:cNvPr>
          <p:cNvSpPr txBox="1"/>
          <p:nvPr/>
        </p:nvSpPr>
        <p:spPr>
          <a:xfrm>
            <a:off x="4103733" y="3520286"/>
            <a:ext cx="3468771" cy="1384995"/>
          </a:xfrm>
          <a:prstGeom prst="rect">
            <a:avLst/>
          </a:prstGeom>
          <a:noFill/>
        </p:spPr>
        <p:txBody>
          <a:bodyPr wrap="square" rtlCol="0">
            <a:spAutoFit/>
          </a:bodyPr>
          <a:lstStyle/>
          <a:p>
            <a:pPr lvl="0" algn="just"/>
            <a:r>
              <a:rPr lang="en-US" sz="1200" i="1" dirty="0">
                <a:solidFill>
                  <a:srgbClr val="3666AE"/>
                </a:solidFill>
                <a:latin typeface="Palatino Linotype"/>
                <a:cs typeface="Palatino Linotype"/>
              </a:rPr>
              <a:t>Participants will engage in a variety of leadership experiences that will result in creating a new cultural foundation for their school. Participants will be ready to apply and integrate relevant SE learning and practical applications into their schools to qualitatively make a positive impact on all stakeholders. </a:t>
            </a:r>
          </a:p>
        </p:txBody>
      </p:sp>
      <p:sp>
        <p:nvSpPr>
          <p:cNvPr id="63" name="TextBox 62">
            <a:extLst>
              <a:ext uri="{FF2B5EF4-FFF2-40B4-BE49-F238E27FC236}">
                <a16:creationId xmlns:a16="http://schemas.microsoft.com/office/drawing/2014/main" id="{1F45B825-0971-3D4B-8527-7F5691E5A931}"/>
              </a:ext>
            </a:extLst>
          </p:cNvPr>
          <p:cNvSpPr txBox="1"/>
          <p:nvPr/>
        </p:nvSpPr>
        <p:spPr>
          <a:xfrm>
            <a:off x="4103733" y="8012245"/>
            <a:ext cx="3468771" cy="461665"/>
          </a:xfrm>
          <a:prstGeom prst="rect">
            <a:avLst/>
          </a:prstGeom>
          <a:noFill/>
        </p:spPr>
        <p:txBody>
          <a:bodyPr wrap="square" rtlCol="0">
            <a:spAutoFit/>
          </a:bodyPr>
          <a:lstStyle/>
          <a:p>
            <a:r>
              <a:rPr lang="en-US" sz="1200" i="1" dirty="0">
                <a:solidFill>
                  <a:srgbClr val="3666AE"/>
                </a:solidFill>
                <a:latin typeface="Palatino Linotype"/>
                <a:cs typeface="Palatino Linotype"/>
              </a:rPr>
              <a:t>Contact Michael </a:t>
            </a:r>
            <a:r>
              <a:rPr lang="en-US" sz="1200" i="1" dirty="0" err="1">
                <a:solidFill>
                  <a:srgbClr val="3666AE"/>
                </a:solidFill>
                <a:latin typeface="Palatino Linotype"/>
                <a:cs typeface="Palatino Linotype"/>
              </a:rPr>
              <a:t>Barolak</a:t>
            </a:r>
            <a:r>
              <a:rPr lang="en-US" sz="1200" i="1" dirty="0">
                <a:solidFill>
                  <a:srgbClr val="3666AE"/>
                </a:solidFill>
                <a:latin typeface="Palatino Linotype"/>
                <a:cs typeface="Palatino Linotype"/>
              </a:rPr>
              <a:t>, Director of </a:t>
            </a:r>
            <a:r>
              <a:rPr lang="en-US" sz="1200" i="1" dirty="0" err="1">
                <a:solidFill>
                  <a:srgbClr val="3666AE"/>
                </a:solidFill>
                <a:latin typeface="Palatino Linotype"/>
                <a:cs typeface="Palatino Linotype"/>
              </a:rPr>
              <a:t>SELf</a:t>
            </a:r>
            <a:r>
              <a:rPr lang="en-US" sz="1200" i="1" dirty="0">
                <a:solidFill>
                  <a:srgbClr val="3666AE"/>
                </a:solidFill>
                <a:latin typeface="Palatino Linotype"/>
                <a:cs typeface="Palatino Linotype"/>
              </a:rPr>
              <a:t>, at </a:t>
            </a:r>
            <a:r>
              <a:rPr lang="en-US" sz="1200" i="1" dirty="0" err="1">
                <a:solidFill>
                  <a:srgbClr val="3666AE"/>
                </a:solidFill>
                <a:latin typeface="Palatino Linotype"/>
                <a:cs typeface="Palatino Linotype"/>
              </a:rPr>
              <a:t>mbarolak@characterplus.org</a:t>
            </a:r>
            <a:r>
              <a:rPr lang="en-US" sz="1200" i="1" dirty="0">
                <a:solidFill>
                  <a:srgbClr val="3666AE"/>
                </a:solidFill>
                <a:latin typeface="Palatino Linotype"/>
                <a:cs typeface="Palatino Linotype"/>
              </a:rPr>
              <a:t>, for more information.</a:t>
            </a:r>
          </a:p>
        </p:txBody>
      </p:sp>
      <p:sp>
        <p:nvSpPr>
          <p:cNvPr id="2" name="TextBox 1">
            <a:extLst>
              <a:ext uri="{FF2B5EF4-FFF2-40B4-BE49-F238E27FC236}">
                <a16:creationId xmlns:a16="http://schemas.microsoft.com/office/drawing/2014/main" id="{7D06094C-50D1-DD5F-AD20-455584B38895}"/>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3" name="TextBox 2">
            <a:extLst>
              <a:ext uri="{FF2B5EF4-FFF2-40B4-BE49-F238E27FC236}">
                <a16:creationId xmlns:a16="http://schemas.microsoft.com/office/drawing/2014/main" id="{D595721E-3E12-2625-985C-E13B31CB8CD4}"/>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BF723828-E20F-8B4B-3198-5A43BA203479}"/>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47AD833B-BA39-F3C3-CC06-036183652724}"/>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solidFill>
                <a:latin typeface="Palatino Linotype"/>
                <a:cs typeface="Palatino Linotype"/>
              </a:rPr>
              <a:t>SOCIO-EMOTIONAL LEADERSHIP FOUNDATIONS (</a:t>
            </a:r>
            <a:r>
              <a:rPr lang="en-US" sz="1400" b="1" dirty="0" err="1">
                <a:solidFill>
                  <a:srgbClr val="3666B0"/>
                </a:solidFill>
                <a:latin typeface="Palatino Linotype"/>
                <a:cs typeface="Palatino Linotype"/>
              </a:rPr>
              <a:t>SELf</a:t>
            </a:r>
            <a:r>
              <a:rPr lang="en-US" sz="1400" b="1" dirty="0">
                <a:solidFill>
                  <a:srgbClr val="3666B0"/>
                </a:solidFill>
                <a:latin typeface="Palatino Linotype"/>
                <a:cs typeface="Palatino Linotype"/>
              </a:rPr>
              <a:t>)</a:t>
            </a:r>
          </a:p>
        </p:txBody>
      </p:sp>
      <p:sp>
        <p:nvSpPr>
          <p:cNvPr id="6" name="TextBox 5">
            <a:extLst>
              <a:ext uri="{FF2B5EF4-FFF2-40B4-BE49-F238E27FC236}">
                <a16:creationId xmlns:a16="http://schemas.microsoft.com/office/drawing/2014/main" id="{0B081294-556E-D45F-3C68-7D8F43866389}"/>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3F0629CF-967D-CCCD-BC0B-A0AFCF063CE7}"/>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25847E59-80AD-9657-2875-C9E011B748C0}"/>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0F47A972-4ED1-F0C7-2182-3F86B49E9BBF}"/>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CBEECCCA-82F5-FBD8-AA7C-3AB5CD2BB455}"/>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2E285DA7-8EB1-5534-FA3F-544146779EE3}"/>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50254"/>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A390EDCF-223D-E788-1049-5F50951961B7}"/>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C753584C-65FB-8721-2188-7665FF2CC3C9}"/>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10EC2A04-0F9E-31B7-45D3-0A2A435F2968}"/>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6701F001-2F16-863E-E491-FCB0F832CEEA}"/>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DC7F327C-C944-4DF5-76FA-A28686FADDCA}"/>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3D0E2937-CD8C-C883-598D-ADB65F7968FB}"/>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AA87F1AB-2CA3-AF38-1C1B-0CEA1D489EA8}"/>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C5C88535-B57F-4184-E19A-E3BAAB47FFAF}"/>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50" name="TextBox 49">
            <a:extLst>
              <a:ext uri="{FF2B5EF4-FFF2-40B4-BE49-F238E27FC236}">
                <a16:creationId xmlns:a16="http://schemas.microsoft.com/office/drawing/2014/main" id="{8F481DB7-DF04-9850-05E1-D5EF02234902}"/>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1322204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83B344-2F85-5C48-A723-DDCF6CB5EBBD}"/>
              </a:ext>
            </a:extLst>
          </p:cNvPr>
          <p:cNvSpPr/>
          <p:nvPr/>
        </p:nvSpPr>
        <p:spPr>
          <a:xfrm>
            <a:off x="443345" y="3837709"/>
            <a:ext cx="7038110" cy="2355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oster of a company's leadership foundation&#10;&#10;Description automatically generated">
            <a:extLst>
              <a:ext uri="{FF2B5EF4-FFF2-40B4-BE49-F238E27FC236}">
                <a16:creationId xmlns:a16="http://schemas.microsoft.com/office/drawing/2014/main" id="{2F3D7C36-80BC-2BE8-E03B-C7C333CED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2060715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6CF3DFE0-6500-C83A-CDAC-686FC464FD99}"/>
              </a:ext>
            </a:extLst>
          </p:cNvPr>
          <p:cNvSpPr/>
          <p:nvPr/>
        </p:nvSpPr>
        <p:spPr>
          <a:xfrm>
            <a:off x="3257503" y="-933014"/>
            <a:ext cx="6256000" cy="11653284"/>
          </a:xfrm>
          <a:prstGeom prst="ellipse">
            <a:avLst/>
          </a:prstGeom>
          <a:solidFill>
            <a:srgbClr val="3666B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pic>
        <p:nvPicPr>
          <p:cNvPr id="59" name="Picture 58" descr="A picture containing person&#10;&#10;Description automatically generated">
            <a:extLst>
              <a:ext uri="{FF2B5EF4-FFF2-40B4-BE49-F238E27FC236}">
                <a16:creationId xmlns:a16="http://schemas.microsoft.com/office/drawing/2014/main" id="{1B23D857-FE4B-3993-5816-0A22614F37D5}"/>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034350" y="5385650"/>
            <a:ext cx="7124656" cy="4733504"/>
          </a:xfrm>
          <a:prstGeom prst="rect">
            <a:avLst/>
          </a:prstGeom>
        </p:spPr>
      </p:pic>
      <p:sp>
        <p:nvSpPr>
          <p:cNvPr id="5" name="TextBox 4">
            <a:extLst>
              <a:ext uri="{FF2B5EF4-FFF2-40B4-BE49-F238E27FC236}">
                <a16:creationId xmlns:a16="http://schemas.microsoft.com/office/drawing/2014/main" id="{C36D4B74-A78B-2948-B524-6C131E1B01E1}"/>
              </a:ext>
            </a:extLst>
          </p:cNvPr>
          <p:cNvSpPr txBox="1"/>
          <p:nvPr/>
        </p:nvSpPr>
        <p:spPr>
          <a:xfrm>
            <a:off x="164416" y="67108"/>
            <a:ext cx="3468771" cy="630942"/>
          </a:xfrm>
          <a:prstGeom prst="rect">
            <a:avLst/>
          </a:prstGeom>
          <a:noFill/>
        </p:spPr>
        <p:txBody>
          <a:bodyPr wrap="square" rtlCol="0">
            <a:spAutoFit/>
          </a:bodyPr>
          <a:lstStyle/>
          <a:p>
            <a:r>
              <a:rPr lang="en-US" sz="3500" dirty="0">
                <a:solidFill>
                  <a:srgbClr val="3666B0"/>
                </a:solidFill>
                <a:latin typeface="Palatino Linotype"/>
                <a:cs typeface="Palatino Linotype"/>
              </a:rPr>
              <a:t>THE</a:t>
            </a:r>
          </a:p>
        </p:txBody>
      </p:sp>
      <p:sp>
        <p:nvSpPr>
          <p:cNvPr id="6" name="TextBox 5">
            <a:extLst>
              <a:ext uri="{FF2B5EF4-FFF2-40B4-BE49-F238E27FC236}">
                <a16:creationId xmlns:a16="http://schemas.microsoft.com/office/drawing/2014/main" id="{4F2F570D-C2DA-8444-A3C4-FD6B5F39BA86}"/>
              </a:ext>
            </a:extLst>
          </p:cNvPr>
          <p:cNvSpPr txBox="1"/>
          <p:nvPr/>
        </p:nvSpPr>
        <p:spPr>
          <a:xfrm>
            <a:off x="4858488" y="67108"/>
            <a:ext cx="2736626" cy="600164"/>
          </a:xfrm>
          <a:prstGeom prst="rect">
            <a:avLst/>
          </a:prstGeom>
          <a:noFill/>
        </p:spPr>
        <p:txBody>
          <a:bodyPr wrap="square" rtlCol="0">
            <a:spAutoFit/>
          </a:bodyPr>
          <a:lstStyle/>
          <a:p>
            <a:pPr algn="r"/>
            <a:r>
              <a:rPr lang="en-US" sz="3300" dirty="0">
                <a:solidFill>
                  <a:srgbClr val="F86A47"/>
                </a:solidFill>
                <a:latin typeface="Palatino Linotype"/>
                <a:cs typeface="Palatino Linotype"/>
              </a:rPr>
              <a:t>TEAM</a:t>
            </a:r>
          </a:p>
        </p:txBody>
      </p:sp>
      <p:sp>
        <p:nvSpPr>
          <p:cNvPr id="7" name="TextBox 6">
            <a:extLst>
              <a:ext uri="{FF2B5EF4-FFF2-40B4-BE49-F238E27FC236}">
                <a16:creationId xmlns:a16="http://schemas.microsoft.com/office/drawing/2014/main" id="{4EB9102F-EAAB-4E4C-9821-79AB143E8C51}"/>
              </a:ext>
            </a:extLst>
          </p:cNvPr>
          <p:cNvSpPr txBox="1"/>
          <p:nvPr/>
        </p:nvSpPr>
        <p:spPr>
          <a:xfrm>
            <a:off x="3995816" y="1033312"/>
            <a:ext cx="3618420" cy="553998"/>
          </a:xfrm>
          <a:prstGeom prst="rect">
            <a:avLst/>
          </a:prstGeom>
          <a:noFill/>
        </p:spPr>
        <p:txBody>
          <a:bodyPr wrap="square" rtlCol="0">
            <a:spAutoFit/>
          </a:bodyPr>
          <a:lstStyle/>
          <a:p>
            <a:pPr algn="r"/>
            <a:r>
              <a:rPr lang="en-US" sz="1000" b="1" i="1" dirty="0">
                <a:solidFill>
                  <a:srgbClr val="F86A47"/>
                </a:solidFill>
                <a:latin typeface="Palatino Linotype"/>
                <a:cs typeface="Palatino Linotype"/>
              </a:rPr>
              <a:t>CharacterPlus® Chief  Programming Officer, </a:t>
            </a:r>
            <a:r>
              <a:rPr lang="en-US" sz="1000" i="1" dirty="0">
                <a:solidFill>
                  <a:srgbClr val="F86A47"/>
                </a:solidFill>
                <a:latin typeface="Palatino Linotype"/>
                <a:cs typeface="Palatino Linotype"/>
              </a:rPr>
              <a:t>Retired District Administrator, LACE Academy, Consultant for Center for Character and Citizenship, </a:t>
            </a:r>
            <a:r>
              <a:rPr lang="en-US" sz="1000" i="1" dirty="0" err="1">
                <a:solidFill>
                  <a:srgbClr val="F86A47"/>
                </a:solidFill>
                <a:latin typeface="Palatino Linotype"/>
                <a:cs typeface="Palatino Linotype"/>
              </a:rPr>
              <a:t>kpelster@characterplus.org</a:t>
            </a:r>
            <a:endParaRPr lang="en-US" sz="1000" i="1" dirty="0">
              <a:solidFill>
                <a:srgbClr val="F86A47"/>
              </a:solidFill>
              <a:latin typeface="Palatino Linotype"/>
              <a:cs typeface="Palatino Linotype"/>
            </a:endParaRPr>
          </a:p>
        </p:txBody>
      </p:sp>
      <p:sp>
        <p:nvSpPr>
          <p:cNvPr id="8" name="TextBox 7">
            <a:extLst>
              <a:ext uri="{FF2B5EF4-FFF2-40B4-BE49-F238E27FC236}">
                <a16:creationId xmlns:a16="http://schemas.microsoft.com/office/drawing/2014/main" id="{6E941CF5-8B53-864D-B070-1EA14CB29F8D}"/>
              </a:ext>
            </a:extLst>
          </p:cNvPr>
          <p:cNvSpPr txBox="1"/>
          <p:nvPr/>
        </p:nvSpPr>
        <p:spPr>
          <a:xfrm>
            <a:off x="210629" y="2186037"/>
            <a:ext cx="3415754" cy="553998"/>
          </a:xfrm>
          <a:prstGeom prst="rect">
            <a:avLst/>
          </a:prstGeom>
          <a:noFill/>
        </p:spPr>
        <p:txBody>
          <a:bodyPr wrap="square" rtlCol="0">
            <a:spAutoFit/>
          </a:bodyPr>
          <a:lstStyle/>
          <a:p>
            <a:r>
              <a:rPr lang="en-US" sz="1000" b="1" i="1" dirty="0">
                <a:solidFill>
                  <a:srgbClr val="F86A47"/>
                </a:solidFill>
                <a:latin typeface="Palatino Linotype"/>
                <a:cs typeface="Palatino Linotype"/>
              </a:rPr>
              <a:t>CharacterPlus® Director of Programming, </a:t>
            </a:r>
          </a:p>
          <a:p>
            <a:r>
              <a:rPr lang="en-US" sz="1000" i="1" dirty="0">
                <a:solidFill>
                  <a:srgbClr val="F86A47"/>
                </a:solidFill>
                <a:latin typeface="Palatino Linotype"/>
                <a:cs typeface="Palatino Linotype"/>
              </a:rPr>
              <a:t>CharacterPlus Way Director, LACE Academy, </a:t>
            </a:r>
            <a:r>
              <a:rPr lang="en-US" sz="1000" i="1" dirty="0" err="1">
                <a:solidFill>
                  <a:srgbClr val="F86A47"/>
                </a:solidFill>
                <a:latin typeface="Palatino Linotype"/>
                <a:cs typeface="Palatino Linotype"/>
              </a:rPr>
              <a:t>ndiehl@characterplus.org</a:t>
            </a:r>
            <a:endParaRPr lang="en-US" sz="1000" i="1" dirty="0">
              <a:solidFill>
                <a:srgbClr val="F86A47"/>
              </a:solidFill>
              <a:latin typeface="Palatino Linotype"/>
              <a:cs typeface="Palatino Linotype"/>
            </a:endParaRPr>
          </a:p>
        </p:txBody>
      </p:sp>
      <p:sp>
        <p:nvSpPr>
          <p:cNvPr id="9" name="TextBox 8">
            <a:extLst>
              <a:ext uri="{FF2B5EF4-FFF2-40B4-BE49-F238E27FC236}">
                <a16:creationId xmlns:a16="http://schemas.microsoft.com/office/drawing/2014/main" id="{D25C4C28-4E8A-6845-A16C-924CEF3A2790}"/>
              </a:ext>
            </a:extLst>
          </p:cNvPr>
          <p:cNvSpPr txBox="1"/>
          <p:nvPr/>
        </p:nvSpPr>
        <p:spPr>
          <a:xfrm>
            <a:off x="3773560" y="1837313"/>
            <a:ext cx="3840676" cy="553998"/>
          </a:xfrm>
          <a:prstGeom prst="rect">
            <a:avLst/>
          </a:prstGeom>
          <a:noFill/>
        </p:spPr>
        <p:txBody>
          <a:bodyPr wrap="square" rtlCol="0">
            <a:spAutoFit/>
          </a:bodyPr>
          <a:lstStyle/>
          <a:p>
            <a:pPr algn="r"/>
            <a:r>
              <a:rPr lang="en-US" sz="1000" b="1" i="1" dirty="0">
                <a:solidFill>
                  <a:srgbClr val="F86A47"/>
                </a:solidFill>
                <a:latin typeface="Palatino Linotype"/>
                <a:cs typeface="Palatino Linotype"/>
              </a:rPr>
              <a:t>CharacterPlus® Director of Program Expansion &amp; Innovation</a:t>
            </a:r>
            <a:r>
              <a:rPr lang="en-US" sz="1000" i="1" dirty="0">
                <a:solidFill>
                  <a:srgbClr val="F86A47"/>
                </a:solidFill>
                <a:latin typeface="Palatino Linotype"/>
                <a:cs typeface="Palatino Linotype"/>
              </a:rPr>
              <a:t>, Retired Principal, Consultant for Center for Character and Citizenship, LACE Academy, </a:t>
            </a:r>
            <a:r>
              <a:rPr lang="en-US" sz="1000" i="1" dirty="0" err="1">
                <a:solidFill>
                  <a:srgbClr val="F86A47"/>
                </a:solidFill>
                <a:latin typeface="Palatino Linotype"/>
                <a:cs typeface="Palatino Linotype"/>
              </a:rPr>
              <a:t>jsperry@characterplus.org</a:t>
            </a:r>
            <a:endParaRPr lang="en-US" sz="1000" i="1" dirty="0">
              <a:solidFill>
                <a:srgbClr val="F86A47"/>
              </a:solidFill>
              <a:latin typeface="Palatino Linotype"/>
              <a:cs typeface="Palatino Linotype"/>
            </a:endParaRPr>
          </a:p>
        </p:txBody>
      </p:sp>
      <p:sp>
        <p:nvSpPr>
          <p:cNvPr id="10" name="TextBox 9">
            <a:extLst>
              <a:ext uri="{FF2B5EF4-FFF2-40B4-BE49-F238E27FC236}">
                <a16:creationId xmlns:a16="http://schemas.microsoft.com/office/drawing/2014/main" id="{45959168-50A1-FF40-8D0E-16F9274366C3}"/>
              </a:ext>
            </a:extLst>
          </p:cNvPr>
          <p:cNvSpPr txBox="1"/>
          <p:nvPr/>
        </p:nvSpPr>
        <p:spPr>
          <a:xfrm>
            <a:off x="210629" y="3010326"/>
            <a:ext cx="2931559" cy="553998"/>
          </a:xfrm>
          <a:prstGeom prst="rect">
            <a:avLst/>
          </a:prstGeom>
          <a:noFill/>
        </p:spPr>
        <p:txBody>
          <a:bodyPr wrap="square" rtlCol="0">
            <a:spAutoFit/>
          </a:bodyPr>
          <a:lstStyle/>
          <a:p>
            <a:r>
              <a:rPr lang="en-US" sz="1000" b="1" i="1" dirty="0">
                <a:solidFill>
                  <a:srgbClr val="F86A47"/>
                </a:solidFill>
                <a:latin typeface="Palatino Linotype"/>
                <a:cs typeface="Palatino Linotype"/>
              </a:rPr>
              <a:t>CharacterPlus® Senior Facilitator</a:t>
            </a:r>
            <a:r>
              <a:rPr lang="en-US" sz="1000" i="1" dirty="0">
                <a:solidFill>
                  <a:srgbClr val="F86A47"/>
                </a:solidFill>
                <a:latin typeface="Palatino Linotype"/>
                <a:cs typeface="Palatino Linotype"/>
              </a:rPr>
              <a:t>, Senior Professor of Education, Lindenwood University, </a:t>
            </a:r>
            <a:r>
              <a:rPr lang="en-US" sz="1000" i="1" dirty="0" err="1">
                <a:solidFill>
                  <a:srgbClr val="F86A47"/>
                </a:solidFill>
                <a:latin typeface="Palatino Linotype"/>
                <a:cs typeface="Palatino Linotype"/>
              </a:rPr>
              <a:t>ejohnson@characterplus.org</a:t>
            </a:r>
            <a:endParaRPr lang="en-US" sz="1000" i="1" dirty="0">
              <a:solidFill>
                <a:srgbClr val="F86A47"/>
              </a:solidFill>
              <a:latin typeface="Palatino Linotype"/>
              <a:cs typeface="Palatino Linotype"/>
            </a:endParaRPr>
          </a:p>
        </p:txBody>
      </p:sp>
      <p:sp>
        <p:nvSpPr>
          <p:cNvPr id="11" name="TextBox 10">
            <a:extLst>
              <a:ext uri="{FF2B5EF4-FFF2-40B4-BE49-F238E27FC236}">
                <a16:creationId xmlns:a16="http://schemas.microsoft.com/office/drawing/2014/main" id="{4502F813-C5A4-1D4E-8996-BD21EA67DE0D}"/>
              </a:ext>
            </a:extLst>
          </p:cNvPr>
          <p:cNvSpPr txBox="1"/>
          <p:nvPr/>
        </p:nvSpPr>
        <p:spPr>
          <a:xfrm>
            <a:off x="4474243" y="810381"/>
            <a:ext cx="3139993" cy="323165"/>
          </a:xfrm>
          <a:prstGeom prst="rect">
            <a:avLst/>
          </a:prstGeom>
          <a:noFill/>
        </p:spPr>
        <p:txBody>
          <a:bodyPr wrap="square" rtlCol="0">
            <a:spAutoFit/>
          </a:bodyPr>
          <a:lstStyle/>
          <a:p>
            <a:pPr algn="r"/>
            <a:r>
              <a:rPr lang="en-US" sz="1500" b="1" dirty="0">
                <a:solidFill>
                  <a:srgbClr val="3666B0"/>
                </a:solidFill>
                <a:latin typeface="Palatino Linotype"/>
                <a:cs typeface="Palatino Linotype"/>
              </a:rPr>
              <a:t>Kristen </a:t>
            </a:r>
            <a:r>
              <a:rPr lang="en-US" sz="1500" b="1" dirty="0" err="1">
                <a:solidFill>
                  <a:srgbClr val="3666B0"/>
                </a:solidFill>
                <a:latin typeface="Palatino Linotype"/>
                <a:cs typeface="Palatino Linotype"/>
              </a:rPr>
              <a:t>Pelster</a:t>
            </a:r>
            <a:r>
              <a:rPr lang="en-US" sz="1500" b="1" dirty="0">
                <a:solidFill>
                  <a:srgbClr val="3666B0"/>
                </a:solidFill>
                <a:latin typeface="Palatino Linotype"/>
                <a:cs typeface="Palatino Linotype"/>
              </a:rPr>
              <a:t>, Ed.D. </a:t>
            </a:r>
          </a:p>
        </p:txBody>
      </p:sp>
      <p:sp>
        <p:nvSpPr>
          <p:cNvPr id="12" name="TextBox 11">
            <a:extLst>
              <a:ext uri="{FF2B5EF4-FFF2-40B4-BE49-F238E27FC236}">
                <a16:creationId xmlns:a16="http://schemas.microsoft.com/office/drawing/2014/main" id="{6E05796C-1D39-1E40-BEE9-47183F74A2E8}"/>
              </a:ext>
            </a:extLst>
          </p:cNvPr>
          <p:cNvSpPr txBox="1"/>
          <p:nvPr/>
        </p:nvSpPr>
        <p:spPr>
          <a:xfrm>
            <a:off x="210629" y="1979268"/>
            <a:ext cx="3139993" cy="323165"/>
          </a:xfrm>
          <a:prstGeom prst="rect">
            <a:avLst/>
          </a:prstGeom>
          <a:noFill/>
        </p:spPr>
        <p:txBody>
          <a:bodyPr wrap="square" rtlCol="0">
            <a:spAutoFit/>
          </a:bodyPr>
          <a:lstStyle/>
          <a:p>
            <a:r>
              <a:rPr lang="en-US" sz="1500" b="1" dirty="0">
                <a:solidFill>
                  <a:srgbClr val="3666B0"/>
                </a:solidFill>
                <a:latin typeface="Palatino Linotype"/>
                <a:cs typeface="Palatino Linotype"/>
              </a:rPr>
              <a:t>Nicole Diehl</a:t>
            </a:r>
          </a:p>
        </p:txBody>
      </p:sp>
      <p:sp>
        <p:nvSpPr>
          <p:cNvPr id="13" name="TextBox 12">
            <a:extLst>
              <a:ext uri="{FF2B5EF4-FFF2-40B4-BE49-F238E27FC236}">
                <a16:creationId xmlns:a16="http://schemas.microsoft.com/office/drawing/2014/main" id="{B72F27D7-0BA4-C845-BBAE-C1B955A9F0CB}"/>
              </a:ext>
            </a:extLst>
          </p:cNvPr>
          <p:cNvSpPr txBox="1"/>
          <p:nvPr/>
        </p:nvSpPr>
        <p:spPr>
          <a:xfrm>
            <a:off x="210629" y="2795280"/>
            <a:ext cx="3139993" cy="323165"/>
          </a:xfrm>
          <a:prstGeom prst="rect">
            <a:avLst/>
          </a:prstGeom>
          <a:noFill/>
        </p:spPr>
        <p:txBody>
          <a:bodyPr wrap="square" rtlCol="0">
            <a:spAutoFit/>
          </a:bodyPr>
          <a:lstStyle/>
          <a:p>
            <a:r>
              <a:rPr lang="en-US" sz="1500" b="1" dirty="0">
                <a:solidFill>
                  <a:srgbClr val="3666B0"/>
                </a:solidFill>
                <a:latin typeface="Palatino Linotype"/>
                <a:cs typeface="Palatino Linotype"/>
              </a:rPr>
              <a:t>Emilie Johnson, Ph.D.</a:t>
            </a:r>
          </a:p>
        </p:txBody>
      </p:sp>
      <p:sp>
        <p:nvSpPr>
          <p:cNvPr id="14" name="TextBox 13">
            <a:extLst>
              <a:ext uri="{FF2B5EF4-FFF2-40B4-BE49-F238E27FC236}">
                <a16:creationId xmlns:a16="http://schemas.microsoft.com/office/drawing/2014/main" id="{C4300301-0359-114A-B4FF-EDB7C2AD57C8}"/>
              </a:ext>
            </a:extLst>
          </p:cNvPr>
          <p:cNvSpPr txBox="1"/>
          <p:nvPr/>
        </p:nvSpPr>
        <p:spPr>
          <a:xfrm>
            <a:off x="4474243" y="1616092"/>
            <a:ext cx="3139993" cy="323165"/>
          </a:xfrm>
          <a:prstGeom prst="rect">
            <a:avLst/>
          </a:prstGeom>
          <a:noFill/>
        </p:spPr>
        <p:txBody>
          <a:bodyPr wrap="square" rtlCol="0">
            <a:spAutoFit/>
          </a:bodyPr>
          <a:lstStyle/>
          <a:p>
            <a:pPr algn="r"/>
            <a:r>
              <a:rPr lang="en-US" sz="1500" b="1" dirty="0">
                <a:solidFill>
                  <a:srgbClr val="3666B0"/>
                </a:solidFill>
                <a:latin typeface="Palatino Linotype"/>
                <a:cs typeface="Palatino Linotype"/>
              </a:rPr>
              <a:t>Julie Sperry, Ed.D.</a:t>
            </a:r>
          </a:p>
        </p:txBody>
      </p:sp>
      <p:sp>
        <p:nvSpPr>
          <p:cNvPr id="15" name="TextBox 14">
            <a:extLst>
              <a:ext uri="{FF2B5EF4-FFF2-40B4-BE49-F238E27FC236}">
                <a16:creationId xmlns:a16="http://schemas.microsoft.com/office/drawing/2014/main" id="{F22183AD-9D84-1045-8474-B7CDE4853414}"/>
              </a:ext>
            </a:extLst>
          </p:cNvPr>
          <p:cNvSpPr txBox="1"/>
          <p:nvPr/>
        </p:nvSpPr>
        <p:spPr>
          <a:xfrm>
            <a:off x="4474243" y="7206561"/>
            <a:ext cx="3139993" cy="323165"/>
          </a:xfrm>
          <a:prstGeom prst="rect">
            <a:avLst/>
          </a:prstGeom>
          <a:noFill/>
        </p:spPr>
        <p:txBody>
          <a:bodyPr wrap="square" rtlCol="0">
            <a:spAutoFit/>
          </a:bodyPr>
          <a:lstStyle/>
          <a:p>
            <a:pPr algn="r"/>
            <a:r>
              <a:rPr lang="en-US" sz="1500" b="1" dirty="0">
                <a:solidFill>
                  <a:srgbClr val="3666B0"/>
                </a:solidFill>
                <a:latin typeface="Palatino Linotype"/>
                <a:cs typeface="Palatino Linotype"/>
              </a:rPr>
              <a:t>Claudia McMillin, M.B.A.</a:t>
            </a:r>
          </a:p>
        </p:txBody>
      </p:sp>
      <p:sp>
        <p:nvSpPr>
          <p:cNvPr id="16" name="TextBox 15">
            <a:extLst>
              <a:ext uri="{FF2B5EF4-FFF2-40B4-BE49-F238E27FC236}">
                <a16:creationId xmlns:a16="http://schemas.microsoft.com/office/drawing/2014/main" id="{31AD5E0F-A308-624B-9777-2192941E736E}"/>
              </a:ext>
            </a:extLst>
          </p:cNvPr>
          <p:cNvSpPr txBox="1"/>
          <p:nvPr/>
        </p:nvSpPr>
        <p:spPr>
          <a:xfrm>
            <a:off x="4474243" y="8638923"/>
            <a:ext cx="3139993" cy="507831"/>
          </a:xfrm>
          <a:prstGeom prst="rect">
            <a:avLst/>
          </a:prstGeom>
          <a:noFill/>
        </p:spPr>
        <p:txBody>
          <a:bodyPr wrap="square" rtlCol="0">
            <a:spAutoFit/>
          </a:bodyPr>
          <a:lstStyle/>
          <a:p>
            <a:pPr algn="r"/>
            <a:r>
              <a:rPr lang="en-US" sz="1500" b="1" dirty="0">
                <a:solidFill>
                  <a:srgbClr val="3666B0"/>
                </a:solidFill>
                <a:latin typeface="Palatino Linotype"/>
                <a:cs typeface="Palatino Linotype"/>
              </a:rPr>
              <a:t>Heather </a:t>
            </a:r>
            <a:r>
              <a:rPr lang="en-US" sz="1500" b="1" dirty="0" err="1">
                <a:solidFill>
                  <a:srgbClr val="3666B0"/>
                </a:solidFill>
                <a:latin typeface="Palatino Linotype"/>
                <a:cs typeface="Palatino Linotype"/>
              </a:rPr>
              <a:t>Nadenbush</a:t>
            </a:r>
            <a:endParaRPr lang="en-US" sz="1500" b="1" dirty="0">
              <a:solidFill>
                <a:srgbClr val="3666B0"/>
              </a:solidFill>
              <a:latin typeface="Palatino Linotype"/>
              <a:cs typeface="Palatino Linotype"/>
            </a:endParaRPr>
          </a:p>
          <a:p>
            <a:pPr algn="r"/>
            <a:r>
              <a:rPr lang="en-US" sz="1200" b="1" i="1" dirty="0">
                <a:solidFill>
                  <a:srgbClr val="F86A47"/>
                </a:solidFill>
                <a:latin typeface="Palatino Linotype"/>
                <a:cs typeface="Palatino Linotype"/>
              </a:rPr>
              <a:t>    </a:t>
            </a:r>
          </a:p>
        </p:txBody>
      </p:sp>
      <p:sp>
        <p:nvSpPr>
          <p:cNvPr id="17" name="TextBox 16">
            <a:extLst>
              <a:ext uri="{FF2B5EF4-FFF2-40B4-BE49-F238E27FC236}">
                <a16:creationId xmlns:a16="http://schemas.microsoft.com/office/drawing/2014/main" id="{61B018BE-EF2A-B14D-A297-3DEAB95E3F9D}"/>
              </a:ext>
            </a:extLst>
          </p:cNvPr>
          <p:cNvSpPr txBox="1"/>
          <p:nvPr/>
        </p:nvSpPr>
        <p:spPr>
          <a:xfrm>
            <a:off x="210629" y="6437744"/>
            <a:ext cx="3139993" cy="323165"/>
          </a:xfrm>
          <a:prstGeom prst="rect">
            <a:avLst/>
          </a:prstGeom>
          <a:noFill/>
        </p:spPr>
        <p:txBody>
          <a:bodyPr wrap="square" rtlCol="0">
            <a:spAutoFit/>
          </a:bodyPr>
          <a:lstStyle/>
          <a:p>
            <a:r>
              <a:rPr lang="en-US" sz="1500" b="1" dirty="0">
                <a:solidFill>
                  <a:srgbClr val="3666B0"/>
                </a:solidFill>
                <a:latin typeface="Palatino Linotype"/>
                <a:cs typeface="Palatino Linotype"/>
              </a:rPr>
              <a:t>Debbie Brandt, </a:t>
            </a:r>
            <a:r>
              <a:rPr lang="en-US" sz="1500" b="1" dirty="0" err="1">
                <a:solidFill>
                  <a:srgbClr val="3666B0"/>
                </a:solidFill>
                <a:latin typeface="Palatino Linotype"/>
                <a:cs typeface="Palatino Linotype"/>
              </a:rPr>
              <a:t>Ed.S</a:t>
            </a:r>
            <a:r>
              <a:rPr lang="en-US" sz="1500" b="1" dirty="0">
                <a:solidFill>
                  <a:srgbClr val="3666B0"/>
                </a:solidFill>
                <a:latin typeface="Palatino Linotype"/>
                <a:cs typeface="Palatino Linotype"/>
              </a:rPr>
              <a:t>.</a:t>
            </a:r>
          </a:p>
        </p:txBody>
      </p:sp>
      <p:sp>
        <p:nvSpPr>
          <p:cNvPr id="18" name="TextBox 17">
            <a:extLst>
              <a:ext uri="{FF2B5EF4-FFF2-40B4-BE49-F238E27FC236}">
                <a16:creationId xmlns:a16="http://schemas.microsoft.com/office/drawing/2014/main" id="{9D503F84-28BD-784E-A87F-3BD24FA37D2A}"/>
              </a:ext>
            </a:extLst>
          </p:cNvPr>
          <p:cNvSpPr txBox="1"/>
          <p:nvPr/>
        </p:nvSpPr>
        <p:spPr>
          <a:xfrm>
            <a:off x="210629" y="7061075"/>
            <a:ext cx="3139993" cy="323165"/>
          </a:xfrm>
          <a:prstGeom prst="rect">
            <a:avLst/>
          </a:prstGeom>
          <a:noFill/>
        </p:spPr>
        <p:txBody>
          <a:bodyPr wrap="square" rtlCol="0">
            <a:spAutoFit/>
          </a:bodyPr>
          <a:lstStyle/>
          <a:p>
            <a:r>
              <a:rPr lang="en-US" sz="1500" b="1" dirty="0">
                <a:solidFill>
                  <a:srgbClr val="3666B0"/>
                </a:solidFill>
                <a:latin typeface="Palatino Linotype"/>
                <a:cs typeface="Palatino Linotype"/>
              </a:rPr>
              <a:t>Marvin Berkowitz, Ph.D. </a:t>
            </a:r>
          </a:p>
        </p:txBody>
      </p:sp>
      <p:sp>
        <p:nvSpPr>
          <p:cNvPr id="19" name="TextBox 18">
            <a:extLst>
              <a:ext uri="{FF2B5EF4-FFF2-40B4-BE49-F238E27FC236}">
                <a16:creationId xmlns:a16="http://schemas.microsoft.com/office/drawing/2014/main" id="{918BFC73-8053-EA4A-BF09-BBC2DFA48C58}"/>
              </a:ext>
            </a:extLst>
          </p:cNvPr>
          <p:cNvSpPr txBox="1"/>
          <p:nvPr/>
        </p:nvSpPr>
        <p:spPr>
          <a:xfrm>
            <a:off x="210629" y="7944939"/>
            <a:ext cx="3139993" cy="323165"/>
          </a:xfrm>
          <a:prstGeom prst="rect">
            <a:avLst/>
          </a:prstGeom>
          <a:noFill/>
        </p:spPr>
        <p:txBody>
          <a:bodyPr wrap="square" rtlCol="0">
            <a:spAutoFit/>
          </a:bodyPr>
          <a:lstStyle/>
          <a:p>
            <a:r>
              <a:rPr lang="en-US" sz="1500" b="1" dirty="0">
                <a:solidFill>
                  <a:srgbClr val="3666B0"/>
                </a:solidFill>
                <a:latin typeface="Palatino Linotype"/>
                <a:cs typeface="Palatino Linotype"/>
              </a:rPr>
              <a:t>Melinda Bier, Ph.D.</a:t>
            </a:r>
          </a:p>
        </p:txBody>
      </p:sp>
      <p:sp>
        <p:nvSpPr>
          <p:cNvPr id="21" name="TextBox 20">
            <a:extLst>
              <a:ext uri="{FF2B5EF4-FFF2-40B4-BE49-F238E27FC236}">
                <a16:creationId xmlns:a16="http://schemas.microsoft.com/office/drawing/2014/main" id="{2FAB00B3-2DFF-AD44-BE03-E4C42100F29D}"/>
              </a:ext>
            </a:extLst>
          </p:cNvPr>
          <p:cNvSpPr txBox="1"/>
          <p:nvPr/>
        </p:nvSpPr>
        <p:spPr>
          <a:xfrm>
            <a:off x="210629" y="830346"/>
            <a:ext cx="3305071" cy="323165"/>
          </a:xfrm>
          <a:prstGeom prst="rect">
            <a:avLst/>
          </a:prstGeom>
          <a:noFill/>
        </p:spPr>
        <p:txBody>
          <a:bodyPr wrap="square" rtlCol="0">
            <a:spAutoFit/>
          </a:bodyPr>
          <a:lstStyle/>
          <a:p>
            <a:r>
              <a:rPr lang="en-US" sz="1500" b="1" dirty="0">
                <a:solidFill>
                  <a:srgbClr val="3666B0"/>
                </a:solidFill>
                <a:latin typeface="Palatino Linotype"/>
                <a:cs typeface="Palatino Linotype"/>
              </a:rPr>
              <a:t>Mike Park </a:t>
            </a:r>
          </a:p>
        </p:txBody>
      </p:sp>
      <p:sp>
        <p:nvSpPr>
          <p:cNvPr id="22" name="TextBox 21">
            <a:extLst>
              <a:ext uri="{FF2B5EF4-FFF2-40B4-BE49-F238E27FC236}">
                <a16:creationId xmlns:a16="http://schemas.microsoft.com/office/drawing/2014/main" id="{A5D29BB8-DC32-C94E-ABDB-FDA3A56A174E}"/>
              </a:ext>
            </a:extLst>
          </p:cNvPr>
          <p:cNvSpPr txBox="1"/>
          <p:nvPr/>
        </p:nvSpPr>
        <p:spPr>
          <a:xfrm>
            <a:off x="210629" y="6642508"/>
            <a:ext cx="3139993" cy="400110"/>
          </a:xfrm>
          <a:prstGeom prst="rect">
            <a:avLst/>
          </a:prstGeom>
          <a:noFill/>
        </p:spPr>
        <p:txBody>
          <a:bodyPr wrap="square" rtlCol="0">
            <a:spAutoFit/>
          </a:bodyPr>
          <a:lstStyle/>
          <a:p>
            <a:r>
              <a:rPr lang="en-US" sz="1000" b="1" i="1" dirty="0">
                <a:solidFill>
                  <a:srgbClr val="F86A47"/>
                </a:solidFill>
                <a:latin typeface="Palatino Linotype"/>
                <a:cs typeface="Palatino Linotype"/>
              </a:rPr>
              <a:t>CharacterPlus® Senior Facilitator</a:t>
            </a:r>
            <a:r>
              <a:rPr lang="en-US" sz="1000" i="1" dirty="0">
                <a:solidFill>
                  <a:srgbClr val="F86A47"/>
                </a:solidFill>
                <a:latin typeface="Palatino Linotype"/>
                <a:cs typeface="Palatino Linotype"/>
              </a:rPr>
              <a:t>, Retired Principal, LACE Academy, </a:t>
            </a:r>
            <a:r>
              <a:rPr lang="en-US" sz="1000" i="1" dirty="0" err="1">
                <a:solidFill>
                  <a:srgbClr val="F86A47"/>
                </a:solidFill>
                <a:latin typeface="Palatino Linotype"/>
                <a:cs typeface="Palatino Linotype"/>
              </a:rPr>
              <a:t>dbrandt@characterplus.org</a:t>
            </a:r>
            <a:endParaRPr lang="en-US" sz="1000" i="1" dirty="0">
              <a:solidFill>
                <a:srgbClr val="F86A47"/>
              </a:solidFill>
              <a:latin typeface="Palatino Linotype"/>
              <a:cs typeface="Palatino Linotype"/>
            </a:endParaRPr>
          </a:p>
        </p:txBody>
      </p:sp>
      <p:sp>
        <p:nvSpPr>
          <p:cNvPr id="23" name="TextBox 22">
            <a:extLst>
              <a:ext uri="{FF2B5EF4-FFF2-40B4-BE49-F238E27FC236}">
                <a16:creationId xmlns:a16="http://schemas.microsoft.com/office/drawing/2014/main" id="{DE703FF0-D1EF-484A-9F91-0E7CA66C5234}"/>
              </a:ext>
            </a:extLst>
          </p:cNvPr>
          <p:cNvSpPr txBox="1"/>
          <p:nvPr/>
        </p:nvSpPr>
        <p:spPr>
          <a:xfrm>
            <a:off x="210629" y="1033312"/>
            <a:ext cx="3554263" cy="861774"/>
          </a:xfrm>
          <a:prstGeom prst="rect">
            <a:avLst/>
          </a:prstGeom>
          <a:noFill/>
        </p:spPr>
        <p:txBody>
          <a:bodyPr wrap="square" rtlCol="0">
            <a:spAutoFit/>
          </a:bodyPr>
          <a:lstStyle/>
          <a:p>
            <a:r>
              <a:rPr lang="en-US" sz="1000" b="1" i="1" dirty="0">
                <a:solidFill>
                  <a:srgbClr val="F86A47"/>
                </a:solidFill>
                <a:latin typeface="Palatino Linotype"/>
                <a:cs typeface="Palatino Linotype"/>
              </a:rPr>
              <a:t>CharacterPlus® CEO</a:t>
            </a:r>
            <a:r>
              <a:rPr lang="en-US" sz="1000" i="1" dirty="0">
                <a:solidFill>
                  <a:srgbClr val="F86A47"/>
                </a:solidFill>
                <a:latin typeface="Palatino Linotype"/>
                <a:cs typeface="Palatino Linotype"/>
              </a:rPr>
              <a:t>, LACE Academy, The </a:t>
            </a:r>
          </a:p>
          <a:p>
            <a:r>
              <a:rPr lang="en-US" sz="1000" i="1" dirty="0">
                <a:solidFill>
                  <a:srgbClr val="F86A47"/>
                </a:solidFill>
                <a:latin typeface="Palatino Linotype"/>
                <a:cs typeface="Palatino Linotype"/>
              </a:rPr>
              <a:t>U.S. Army Intelligence Center &amp; School, Wharton </a:t>
            </a:r>
          </a:p>
          <a:p>
            <a:r>
              <a:rPr lang="en-US" sz="1000" i="1" dirty="0">
                <a:solidFill>
                  <a:srgbClr val="F86A47"/>
                </a:solidFill>
                <a:latin typeface="Palatino Linotype"/>
                <a:cs typeface="Palatino Linotype"/>
              </a:rPr>
              <a:t>School Executive Program, University of Alabama</a:t>
            </a:r>
          </a:p>
          <a:p>
            <a:r>
              <a:rPr lang="en-US" sz="1000" i="1" dirty="0">
                <a:solidFill>
                  <a:srgbClr val="F86A47"/>
                </a:solidFill>
                <a:latin typeface="Palatino Linotype"/>
                <a:cs typeface="Palatino Linotype"/>
              </a:rPr>
              <a:t>Affiliate Scholar - Center for Character &amp; Citizenship,  </a:t>
            </a:r>
            <a:r>
              <a:rPr lang="en-US" sz="1000" i="1" dirty="0" err="1">
                <a:solidFill>
                  <a:srgbClr val="F86A47"/>
                </a:solidFill>
                <a:latin typeface="Palatino Linotype"/>
                <a:cs typeface="Palatino Linotype"/>
              </a:rPr>
              <a:t>mike@characterplus.org</a:t>
            </a:r>
            <a:endParaRPr lang="en-US" sz="1000" i="1" dirty="0">
              <a:solidFill>
                <a:srgbClr val="F86A47"/>
              </a:solidFill>
              <a:latin typeface="Palatino Linotype"/>
              <a:cs typeface="Palatino Linotype"/>
            </a:endParaRPr>
          </a:p>
        </p:txBody>
      </p:sp>
      <p:sp>
        <p:nvSpPr>
          <p:cNvPr id="24" name="TextBox 23">
            <a:extLst>
              <a:ext uri="{FF2B5EF4-FFF2-40B4-BE49-F238E27FC236}">
                <a16:creationId xmlns:a16="http://schemas.microsoft.com/office/drawing/2014/main" id="{EA705061-3B39-FC42-AF19-2710D2889C5F}"/>
              </a:ext>
            </a:extLst>
          </p:cNvPr>
          <p:cNvSpPr txBox="1"/>
          <p:nvPr/>
        </p:nvSpPr>
        <p:spPr>
          <a:xfrm>
            <a:off x="210629" y="7272894"/>
            <a:ext cx="3287744" cy="707886"/>
          </a:xfrm>
          <a:prstGeom prst="rect">
            <a:avLst/>
          </a:prstGeom>
          <a:noFill/>
        </p:spPr>
        <p:txBody>
          <a:bodyPr wrap="square" rtlCol="0">
            <a:spAutoFit/>
          </a:bodyPr>
          <a:lstStyle/>
          <a:p>
            <a:r>
              <a:rPr lang="en-US" sz="1000" b="1" i="1" dirty="0">
                <a:solidFill>
                  <a:srgbClr val="F86A47"/>
                </a:solidFill>
                <a:latin typeface="Palatino Linotype"/>
                <a:cs typeface="Palatino Linotype"/>
              </a:rPr>
              <a:t>Lead Scholar Advisor</a:t>
            </a:r>
            <a:r>
              <a:rPr lang="en-US" sz="1000" i="1" dirty="0">
                <a:solidFill>
                  <a:srgbClr val="F86A47"/>
                </a:solidFill>
                <a:latin typeface="Palatino Linotype"/>
                <a:cs typeface="Palatino Linotype"/>
              </a:rPr>
              <a:t>, Retired Sanford N. McDonnell Professor of Character Education, UM Thomas Jefferson Fellow, Professor UMSL, Co-Founder The Center for Character &amp; Citizenship</a:t>
            </a:r>
          </a:p>
        </p:txBody>
      </p:sp>
      <p:sp>
        <p:nvSpPr>
          <p:cNvPr id="25" name="TextBox 24">
            <a:extLst>
              <a:ext uri="{FF2B5EF4-FFF2-40B4-BE49-F238E27FC236}">
                <a16:creationId xmlns:a16="http://schemas.microsoft.com/office/drawing/2014/main" id="{DFB84734-627B-7A4B-9DBE-89964636AE99}"/>
              </a:ext>
            </a:extLst>
          </p:cNvPr>
          <p:cNvSpPr txBox="1"/>
          <p:nvPr/>
        </p:nvSpPr>
        <p:spPr>
          <a:xfrm>
            <a:off x="210629" y="8144456"/>
            <a:ext cx="3834535" cy="553998"/>
          </a:xfrm>
          <a:prstGeom prst="rect">
            <a:avLst/>
          </a:prstGeom>
          <a:noFill/>
        </p:spPr>
        <p:txBody>
          <a:bodyPr wrap="square" rtlCol="0">
            <a:spAutoFit/>
          </a:bodyPr>
          <a:lstStyle/>
          <a:p>
            <a:r>
              <a:rPr lang="en-US" sz="1000" b="1" i="1" dirty="0">
                <a:solidFill>
                  <a:srgbClr val="F86A47"/>
                </a:solidFill>
                <a:latin typeface="Palatino Linotype"/>
                <a:cs typeface="Palatino Linotype"/>
              </a:rPr>
              <a:t>Scholar Advisor</a:t>
            </a:r>
            <a:r>
              <a:rPr lang="en-US" sz="1000" i="1" dirty="0">
                <a:solidFill>
                  <a:srgbClr val="F86A47"/>
                </a:solidFill>
                <a:latin typeface="Palatino Linotype"/>
                <a:cs typeface="Palatino Linotype"/>
              </a:rPr>
              <a:t>, Teresa M. Fischer Professor of Citizenship Education, Co-Director of the Center for Character &amp; Citizenship, College of Education, UMSL</a:t>
            </a:r>
          </a:p>
        </p:txBody>
      </p:sp>
      <p:sp>
        <p:nvSpPr>
          <p:cNvPr id="27" name="TextBox 26">
            <a:extLst>
              <a:ext uri="{FF2B5EF4-FFF2-40B4-BE49-F238E27FC236}">
                <a16:creationId xmlns:a16="http://schemas.microsoft.com/office/drawing/2014/main" id="{4D9CFBD6-F64F-E94A-921F-2365F2123C74}"/>
              </a:ext>
            </a:extLst>
          </p:cNvPr>
          <p:cNvSpPr txBox="1"/>
          <p:nvPr/>
        </p:nvSpPr>
        <p:spPr>
          <a:xfrm>
            <a:off x="2899139" y="7429680"/>
            <a:ext cx="4715097" cy="400110"/>
          </a:xfrm>
          <a:prstGeom prst="rect">
            <a:avLst/>
          </a:prstGeom>
          <a:noFill/>
        </p:spPr>
        <p:txBody>
          <a:bodyPr wrap="square" rtlCol="0">
            <a:spAutoFit/>
          </a:bodyPr>
          <a:lstStyle/>
          <a:p>
            <a:pPr algn="r"/>
            <a:r>
              <a:rPr lang="en-US" sz="1000" b="1" i="1" dirty="0">
                <a:solidFill>
                  <a:srgbClr val="F86A47"/>
                </a:solidFill>
                <a:latin typeface="Palatino Linotype"/>
                <a:cs typeface="Palatino Linotype"/>
              </a:rPr>
              <a:t>CharacterPlus® Finance Manager,</a:t>
            </a:r>
          </a:p>
          <a:p>
            <a:pPr algn="r"/>
            <a:r>
              <a:rPr lang="en-US" sz="1000" i="1" dirty="0">
                <a:solidFill>
                  <a:srgbClr val="F86A47"/>
                </a:solidFill>
                <a:latin typeface="Palatino Linotype"/>
                <a:cs typeface="Palatino Linotype"/>
              </a:rPr>
              <a:t>Glennon Guild, SSM Health, Treasurer, </a:t>
            </a:r>
            <a:r>
              <a:rPr lang="en-US" sz="1000" i="1" dirty="0" err="1">
                <a:solidFill>
                  <a:srgbClr val="F86A47"/>
                </a:solidFill>
                <a:latin typeface="Palatino Linotype"/>
                <a:cs typeface="Palatino Linotype"/>
              </a:rPr>
              <a:t>cmcmillin@characterplus.org</a:t>
            </a:r>
            <a:endParaRPr lang="en-US" sz="1000" i="1" dirty="0">
              <a:solidFill>
                <a:srgbClr val="F86A47"/>
              </a:solidFill>
              <a:latin typeface="Palatino Linotype"/>
              <a:cs typeface="Palatino Linotype"/>
            </a:endParaRPr>
          </a:p>
        </p:txBody>
      </p:sp>
      <p:sp>
        <p:nvSpPr>
          <p:cNvPr id="28" name="TextBox 27">
            <a:extLst>
              <a:ext uri="{FF2B5EF4-FFF2-40B4-BE49-F238E27FC236}">
                <a16:creationId xmlns:a16="http://schemas.microsoft.com/office/drawing/2014/main" id="{3C33C046-9B73-614E-9372-EC7E438AB5DF}"/>
              </a:ext>
            </a:extLst>
          </p:cNvPr>
          <p:cNvSpPr txBox="1"/>
          <p:nvPr/>
        </p:nvSpPr>
        <p:spPr>
          <a:xfrm>
            <a:off x="3501567" y="8869860"/>
            <a:ext cx="4112669" cy="553998"/>
          </a:xfrm>
          <a:prstGeom prst="rect">
            <a:avLst/>
          </a:prstGeom>
          <a:noFill/>
        </p:spPr>
        <p:txBody>
          <a:bodyPr wrap="square" rtlCol="0">
            <a:spAutoFit/>
          </a:bodyPr>
          <a:lstStyle/>
          <a:p>
            <a:pPr algn="r"/>
            <a:r>
              <a:rPr lang="en-US" sz="1000" b="1" i="1" dirty="0">
                <a:solidFill>
                  <a:srgbClr val="F86A47"/>
                </a:solidFill>
                <a:latin typeface="Palatino Linotype"/>
                <a:cs typeface="Palatino Linotype"/>
              </a:rPr>
              <a:t>Who holds all of this team together </a:t>
            </a:r>
            <a:r>
              <a:rPr lang="en-US" sz="1000" b="1" i="1" dirty="0">
                <a:solidFill>
                  <a:srgbClr val="F86A47"/>
                </a:solidFill>
                <a:latin typeface="Palatino Linotype"/>
                <a:cs typeface="Palatino Linotype"/>
                <a:sym typeface="Wingdings" pitchFamily="2" charset="2"/>
              </a:rPr>
              <a:t></a:t>
            </a:r>
          </a:p>
          <a:p>
            <a:pPr algn="r"/>
            <a:r>
              <a:rPr lang="en-US" sz="1000" b="1" i="1" dirty="0">
                <a:solidFill>
                  <a:srgbClr val="F86A47"/>
                </a:solidFill>
                <a:latin typeface="Palatino Linotype"/>
                <a:cs typeface="Palatino Linotype"/>
              </a:rPr>
              <a:t>CharacterPlus® Office Manager</a:t>
            </a:r>
            <a:r>
              <a:rPr lang="en-US" sz="1000" i="1" dirty="0">
                <a:solidFill>
                  <a:srgbClr val="F86A47"/>
                </a:solidFill>
                <a:latin typeface="Palatino Linotype"/>
                <a:cs typeface="Palatino Linotype"/>
              </a:rPr>
              <a:t>, Entrepreneur &amp; </a:t>
            </a:r>
          </a:p>
          <a:p>
            <a:pPr algn="r"/>
            <a:r>
              <a:rPr lang="en-US" sz="1000" i="1" dirty="0">
                <a:solidFill>
                  <a:srgbClr val="F86A47"/>
                </a:solidFill>
                <a:latin typeface="Palatino Linotype"/>
                <a:cs typeface="Palatino Linotype"/>
              </a:rPr>
              <a:t>Community Volunteer, </a:t>
            </a:r>
            <a:r>
              <a:rPr lang="en-US" sz="1000" i="1" dirty="0" err="1">
                <a:solidFill>
                  <a:srgbClr val="F86A47"/>
                </a:solidFill>
                <a:latin typeface="Palatino Linotype"/>
                <a:cs typeface="Palatino Linotype"/>
              </a:rPr>
              <a:t>hnadenbush@characterplus.org</a:t>
            </a:r>
            <a:endParaRPr lang="en-US" sz="1000" i="1" dirty="0">
              <a:solidFill>
                <a:srgbClr val="F86A47"/>
              </a:solidFill>
              <a:latin typeface="Palatino Linotype"/>
              <a:cs typeface="Palatino Linotype"/>
            </a:endParaRPr>
          </a:p>
        </p:txBody>
      </p:sp>
      <p:sp>
        <p:nvSpPr>
          <p:cNvPr id="29" name="TextBox 28">
            <a:extLst>
              <a:ext uri="{FF2B5EF4-FFF2-40B4-BE49-F238E27FC236}">
                <a16:creationId xmlns:a16="http://schemas.microsoft.com/office/drawing/2014/main" id="{48D5180D-8D92-B144-AA23-763910D18B16}"/>
              </a:ext>
            </a:extLst>
          </p:cNvPr>
          <p:cNvSpPr txBox="1"/>
          <p:nvPr/>
        </p:nvSpPr>
        <p:spPr>
          <a:xfrm>
            <a:off x="4474243" y="2996166"/>
            <a:ext cx="3139993" cy="323165"/>
          </a:xfrm>
          <a:prstGeom prst="rect">
            <a:avLst/>
          </a:prstGeom>
          <a:noFill/>
        </p:spPr>
        <p:txBody>
          <a:bodyPr wrap="square" rtlCol="0">
            <a:spAutoFit/>
          </a:bodyPr>
          <a:lstStyle/>
          <a:p>
            <a:pPr algn="r"/>
            <a:r>
              <a:rPr lang="en-US" sz="1500" b="1" dirty="0">
                <a:solidFill>
                  <a:srgbClr val="3666B0"/>
                </a:solidFill>
                <a:latin typeface="Palatino Linotype"/>
                <a:cs typeface="Palatino Linotype"/>
              </a:rPr>
              <a:t>Cyndi </a:t>
            </a:r>
            <a:r>
              <a:rPr lang="en-US" sz="1500" b="1" dirty="0" err="1">
                <a:solidFill>
                  <a:srgbClr val="3666B0"/>
                </a:solidFill>
                <a:latin typeface="Palatino Linotype"/>
                <a:cs typeface="Palatino Linotype"/>
              </a:rPr>
              <a:t>Hebenstreit</a:t>
            </a:r>
            <a:r>
              <a:rPr lang="en-US" sz="1500" b="1" dirty="0">
                <a:solidFill>
                  <a:srgbClr val="3666B0"/>
                </a:solidFill>
                <a:latin typeface="Palatino Linotype"/>
                <a:cs typeface="Palatino Linotype"/>
              </a:rPr>
              <a:t>, Ed.D.</a:t>
            </a:r>
          </a:p>
        </p:txBody>
      </p:sp>
      <p:sp>
        <p:nvSpPr>
          <p:cNvPr id="30" name="TextBox 29">
            <a:extLst>
              <a:ext uri="{FF2B5EF4-FFF2-40B4-BE49-F238E27FC236}">
                <a16:creationId xmlns:a16="http://schemas.microsoft.com/office/drawing/2014/main" id="{E6488B7D-06BA-E343-AC87-2DB06B4633F5}"/>
              </a:ext>
            </a:extLst>
          </p:cNvPr>
          <p:cNvSpPr txBox="1"/>
          <p:nvPr/>
        </p:nvSpPr>
        <p:spPr>
          <a:xfrm>
            <a:off x="3556987" y="3220655"/>
            <a:ext cx="4057249" cy="400110"/>
          </a:xfrm>
          <a:prstGeom prst="rect">
            <a:avLst/>
          </a:prstGeom>
          <a:noFill/>
        </p:spPr>
        <p:txBody>
          <a:bodyPr wrap="square" rtlCol="0">
            <a:spAutoFit/>
          </a:bodyPr>
          <a:lstStyle/>
          <a:p>
            <a:pPr algn="r"/>
            <a:r>
              <a:rPr lang="en-US" sz="1000" b="1" i="1" dirty="0">
                <a:solidFill>
                  <a:srgbClr val="F86A47"/>
                </a:solidFill>
                <a:latin typeface="Palatino Linotype"/>
                <a:cs typeface="Palatino Linotype"/>
              </a:rPr>
              <a:t>CharacterPlus Facilitator</a:t>
            </a:r>
            <a:r>
              <a:rPr lang="en-US" sz="1000" i="1" dirty="0">
                <a:solidFill>
                  <a:srgbClr val="F86A47"/>
                </a:solidFill>
                <a:latin typeface="Palatino Linotype"/>
                <a:cs typeface="Palatino Linotype"/>
              </a:rPr>
              <a:t>, Retired Principal, </a:t>
            </a:r>
          </a:p>
          <a:p>
            <a:pPr algn="r"/>
            <a:r>
              <a:rPr lang="en-US" sz="1000" i="1" dirty="0" err="1">
                <a:solidFill>
                  <a:srgbClr val="F86A47"/>
                </a:solidFill>
                <a:latin typeface="Palatino Linotype"/>
                <a:cs typeface="Palatino Linotype"/>
              </a:rPr>
              <a:t>chebenstreit@characterplus.org</a:t>
            </a:r>
            <a:endParaRPr lang="en-US" sz="1000" i="1" dirty="0">
              <a:solidFill>
                <a:srgbClr val="F86A47"/>
              </a:solidFill>
              <a:latin typeface="Palatino Linotype"/>
              <a:cs typeface="Palatino Linotype"/>
            </a:endParaRPr>
          </a:p>
        </p:txBody>
      </p:sp>
      <p:sp>
        <p:nvSpPr>
          <p:cNvPr id="31" name="TextBox 30">
            <a:extLst>
              <a:ext uri="{FF2B5EF4-FFF2-40B4-BE49-F238E27FC236}">
                <a16:creationId xmlns:a16="http://schemas.microsoft.com/office/drawing/2014/main" id="{C10E1A9F-A553-1B4C-A80D-FBB4309C70F2}"/>
              </a:ext>
            </a:extLst>
          </p:cNvPr>
          <p:cNvSpPr txBox="1"/>
          <p:nvPr/>
        </p:nvSpPr>
        <p:spPr>
          <a:xfrm>
            <a:off x="4474243" y="2417496"/>
            <a:ext cx="3139993" cy="323165"/>
          </a:xfrm>
          <a:prstGeom prst="rect">
            <a:avLst/>
          </a:prstGeom>
          <a:noFill/>
        </p:spPr>
        <p:txBody>
          <a:bodyPr wrap="square" rtlCol="0">
            <a:spAutoFit/>
          </a:bodyPr>
          <a:lstStyle/>
          <a:p>
            <a:pPr algn="r"/>
            <a:r>
              <a:rPr lang="en-US" sz="1500" b="1" dirty="0">
                <a:solidFill>
                  <a:srgbClr val="3666B0"/>
                </a:solidFill>
                <a:latin typeface="Palatino Linotype"/>
                <a:cs typeface="Palatino Linotype"/>
              </a:rPr>
              <a:t>Debbie Fox</a:t>
            </a:r>
          </a:p>
        </p:txBody>
      </p:sp>
      <p:sp>
        <p:nvSpPr>
          <p:cNvPr id="32" name="TextBox 31">
            <a:extLst>
              <a:ext uri="{FF2B5EF4-FFF2-40B4-BE49-F238E27FC236}">
                <a16:creationId xmlns:a16="http://schemas.microsoft.com/office/drawing/2014/main" id="{43BF8BE9-473A-3D40-B605-8D7DAA164372}"/>
              </a:ext>
            </a:extLst>
          </p:cNvPr>
          <p:cNvSpPr txBox="1"/>
          <p:nvPr/>
        </p:nvSpPr>
        <p:spPr>
          <a:xfrm>
            <a:off x="3184747" y="2595715"/>
            <a:ext cx="4429489" cy="400110"/>
          </a:xfrm>
          <a:prstGeom prst="rect">
            <a:avLst/>
          </a:prstGeom>
          <a:noFill/>
        </p:spPr>
        <p:txBody>
          <a:bodyPr wrap="square" rtlCol="0">
            <a:spAutoFit/>
          </a:bodyPr>
          <a:lstStyle/>
          <a:p>
            <a:pPr algn="r"/>
            <a:r>
              <a:rPr lang="en-US" sz="1000" b="1" i="1" dirty="0">
                <a:solidFill>
                  <a:srgbClr val="F86A47"/>
                </a:solidFill>
                <a:latin typeface="Palatino Linotype"/>
                <a:cs typeface="Palatino Linotype"/>
              </a:rPr>
              <a:t>CharacterPlus® Facilitator, </a:t>
            </a:r>
            <a:r>
              <a:rPr lang="en-US" sz="1000" i="1" dirty="0">
                <a:solidFill>
                  <a:srgbClr val="F86A47"/>
                </a:solidFill>
                <a:latin typeface="Palatino Linotype"/>
                <a:cs typeface="Palatino Linotype"/>
              </a:rPr>
              <a:t>Retired Teacher, </a:t>
            </a:r>
          </a:p>
          <a:p>
            <a:pPr algn="r"/>
            <a:r>
              <a:rPr lang="en-US" sz="1000" b="1" i="1" dirty="0" err="1">
                <a:solidFill>
                  <a:srgbClr val="F86A47"/>
                </a:solidFill>
                <a:latin typeface="Palatino Linotype"/>
                <a:cs typeface="Palatino Linotype"/>
              </a:rPr>
              <a:t>dfox</a:t>
            </a:r>
            <a:r>
              <a:rPr lang="en-US" sz="1000" i="1" dirty="0" err="1">
                <a:solidFill>
                  <a:srgbClr val="F86A47"/>
                </a:solidFill>
                <a:latin typeface="Palatino Linotype"/>
                <a:cs typeface="Palatino Linotype"/>
              </a:rPr>
              <a:t>@characterplus.org</a:t>
            </a:r>
            <a:endParaRPr lang="en-US" sz="1000" i="1" dirty="0">
              <a:solidFill>
                <a:srgbClr val="F86A47"/>
              </a:solidFill>
              <a:latin typeface="Palatino Linotype"/>
              <a:cs typeface="Palatino Linotype"/>
            </a:endParaRPr>
          </a:p>
        </p:txBody>
      </p:sp>
      <p:sp>
        <p:nvSpPr>
          <p:cNvPr id="33" name="TextBox 32">
            <a:extLst>
              <a:ext uri="{FF2B5EF4-FFF2-40B4-BE49-F238E27FC236}">
                <a16:creationId xmlns:a16="http://schemas.microsoft.com/office/drawing/2014/main" id="{D2295418-F1D8-424B-9A5F-36762B56832F}"/>
              </a:ext>
            </a:extLst>
          </p:cNvPr>
          <p:cNvSpPr txBox="1"/>
          <p:nvPr/>
        </p:nvSpPr>
        <p:spPr>
          <a:xfrm>
            <a:off x="4474243" y="4387610"/>
            <a:ext cx="3139993" cy="323165"/>
          </a:xfrm>
          <a:prstGeom prst="rect">
            <a:avLst/>
          </a:prstGeom>
          <a:noFill/>
        </p:spPr>
        <p:txBody>
          <a:bodyPr wrap="square" rtlCol="0">
            <a:spAutoFit/>
          </a:bodyPr>
          <a:lstStyle/>
          <a:p>
            <a:pPr algn="r"/>
            <a:r>
              <a:rPr lang="en-US" sz="1500" b="1" dirty="0">
                <a:solidFill>
                  <a:srgbClr val="3666B0"/>
                </a:solidFill>
                <a:latin typeface="Palatino Linotype"/>
                <a:cs typeface="Palatino Linotype"/>
              </a:rPr>
              <a:t>Todd Moeller</a:t>
            </a:r>
          </a:p>
        </p:txBody>
      </p:sp>
      <p:sp>
        <p:nvSpPr>
          <p:cNvPr id="34" name="TextBox 33">
            <a:extLst>
              <a:ext uri="{FF2B5EF4-FFF2-40B4-BE49-F238E27FC236}">
                <a16:creationId xmlns:a16="http://schemas.microsoft.com/office/drawing/2014/main" id="{649857B3-75BA-1942-8B17-1B5C91828E35}"/>
              </a:ext>
            </a:extLst>
          </p:cNvPr>
          <p:cNvSpPr txBox="1"/>
          <p:nvPr/>
        </p:nvSpPr>
        <p:spPr>
          <a:xfrm>
            <a:off x="210629" y="5655479"/>
            <a:ext cx="3139993" cy="323165"/>
          </a:xfrm>
          <a:prstGeom prst="rect">
            <a:avLst/>
          </a:prstGeom>
          <a:noFill/>
        </p:spPr>
        <p:txBody>
          <a:bodyPr wrap="square" rtlCol="0">
            <a:spAutoFit/>
          </a:bodyPr>
          <a:lstStyle/>
          <a:p>
            <a:r>
              <a:rPr lang="en-US" sz="1500" b="1" dirty="0">
                <a:solidFill>
                  <a:srgbClr val="3666B0"/>
                </a:solidFill>
                <a:latin typeface="Palatino Linotype"/>
                <a:cs typeface="Palatino Linotype"/>
              </a:rPr>
              <a:t>Jeremy Mapp, Ed.D.</a:t>
            </a:r>
          </a:p>
        </p:txBody>
      </p:sp>
      <p:sp>
        <p:nvSpPr>
          <p:cNvPr id="35" name="TextBox 34">
            <a:extLst>
              <a:ext uri="{FF2B5EF4-FFF2-40B4-BE49-F238E27FC236}">
                <a16:creationId xmlns:a16="http://schemas.microsoft.com/office/drawing/2014/main" id="{BA0F4D1D-9142-B04F-B2DF-C13EF23C8031}"/>
              </a:ext>
            </a:extLst>
          </p:cNvPr>
          <p:cNvSpPr txBox="1"/>
          <p:nvPr/>
        </p:nvSpPr>
        <p:spPr>
          <a:xfrm>
            <a:off x="210630" y="5891782"/>
            <a:ext cx="3139992" cy="553998"/>
          </a:xfrm>
          <a:prstGeom prst="rect">
            <a:avLst/>
          </a:prstGeom>
          <a:noFill/>
        </p:spPr>
        <p:txBody>
          <a:bodyPr wrap="square" rtlCol="0">
            <a:spAutoFit/>
          </a:bodyPr>
          <a:lstStyle/>
          <a:p>
            <a:r>
              <a:rPr lang="en-US" sz="1000" b="1" i="1" dirty="0">
                <a:solidFill>
                  <a:srgbClr val="F86A47"/>
                </a:solidFill>
                <a:latin typeface="Palatino Linotype"/>
                <a:cs typeface="Palatino Linotype"/>
              </a:rPr>
              <a:t>CharacterPlus® EJACE Co-Director, </a:t>
            </a:r>
            <a:r>
              <a:rPr lang="en-US" sz="1000" i="1" dirty="0">
                <a:solidFill>
                  <a:srgbClr val="F86A47"/>
                </a:solidFill>
                <a:latin typeface="Palatino Linotype"/>
                <a:cs typeface="Palatino Linotype"/>
              </a:rPr>
              <a:t>Kirkwood School District Executive Director of Diversity, Equity, &amp; Inclusion, </a:t>
            </a:r>
            <a:r>
              <a:rPr lang="en-US" sz="1000" i="1" dirty="0" err="1">
                <a:solidFill>
                  <a:srgbClr val="F86A47"/>
                </a:solidFill>
                <a:latin typeface="Palatino Linotype"/>
                <a:cs typeface="Palatino Linotype"/>
              </a:rPr>
              <a:t>jmapp@characterplus.org</a:t>
            </a:r>
            <a:r>
              <a:rPr lang="en-US" sz="1000" i="1" dirty="0">
                <a:solidFill>
                  <a:srgbClr val="F86A47"/>
                </a:solidFill>
                <a:latin typeface="Palatino Linotype"/>
                <a:cs typeface="Palatino Linotype"/>
              </a:rPr>
              <a:t> </a:t>
            </a:r>
          </a:p>
        </p:txBody>
      </p:sp>
      <p:sp>
        <p:nvSpPr>
          <p:cNvPr id="37" name="TextBox 36">
            <a:extLst>
              <a:ext uri="{FF2B5EF4-FFF2-40B4-BE49-F238E27FC236}">
                <a16:creationId xmlns:a16="http://schemas.microsoft.com/office/drawing/2014/main" id="{8BB4A350-342E-D944-AC43-E880B94D74A2}"/>
              </a:ext>
            </a:extLst>
          </p:cNvPr>
          <p:cNvSpPr txBox="1"/>
          <p:nvPr/>
        </p:nvSpPr>
        <p:spPr>
          <a:xfrm>
            <a:off x="3498373" y="4607849"/>
            <a:ext cx="4115863" cy="400110"/>
          </a:xfrm>
          <a:prstGeom prst="rect">
            <a:avLst/>
          </a:prstGeom>
          <a:noFill/>
        </p:spPr>
        <p:txBody>
          <a:bodyPr wrap="square" rtlCol="0">
            <a:spAutoFit/>
          </a:bodyPr>
          <a:lstStyle/>
          <a:p>
            <a:pPr algn="r"/>
            <a:r>
              <a:rPr lang="en-US" sz="1000" b="1" i="1" dirty="0">
                <a:solidFill>
                  <a:srgbClr val="F86A47"/>
                </a:solidFill>
                <a:latin typeface="Palatino Linotype"/>
                <a:cs typeface="Palatino Linotype"/>
              </a:rPr>
              <a:t>CharacterPlus® Director of HS AACE</a:t>
            </a:r>
            <a:r>
              <a:rPr lang="en-US" sz="1000" i="1" dirty="0">
                <a:solidFill>
                  <a:srgbClr val="F86A47"/>
                </a:solidFill>
                <a:latin typeface="Palatino Linotype"/>
                <a:cs typeface="Palatino Linotype"/>
              </a:rPr>
              <a:t>, Retired </a:t>
            </a:r>
          </a:p>
          <a:p>
            <a:pPr algn="r"/>
            <a:r>
              <a:rPr lang="en-US" sz="1000" i="1" dirty="0">
                <a:solidFill>
                  <a:srgbClr val="F86A47"/>
                </a:solidFill>
                <a:latin typeface="Palatino Linotype"/>
                <a:cs typeface="Palatino Linotype"/>
              </a:rPr>
              <a:t>Athletic Director at O’Fallon (IL) High School, </a:t>
            </a:r>
            <a:r>
              <a:rPr lang="en-US" sz="1000" i="1" dirty="0" err="1">
                <a:solidFill>
                  <a:srgbClr val="F86A47"/>
                </a:solidFill>
                <a:latin typeface="Palatino Linotype"/>
                <a:cs typeface="Palatino Linotype"/>
              </a:rPr>
              <a:t>tmoeller@characterplus.org</a:t>
            </a:r>
            <a:endParaRPr lang="en-US" sz="1000" i="1" dirty="0">
              <a:solidFill>
                <a:srgbClr val="F86A47"/>
              </a:solidFill>
              <a:latin typeface="Palatino Linotype"/>
              <a:cs typeface="Palatino Linotype"/>
            </a:endParaRPr>
          </a:p>
        </p:txBody>
      </p:sp>
      <p:sp>
        <p:nvSpPr>
          <p:cNvPr id="38" name="TextBox 37">
            <a:extLst>
              <a:ext uri="{FF2B5EF4-FFF2-40B4-BE49-F238E27FC236}">
                <a16:creationId xmlns:a16="http://schemas.microsoft.com/office/drawing/2014/main" id="{86F2BF29-729A-1F43-928A-FD316677FFC7}"/>
              </a:ext>
            </a:extLst>
          </p:cNvPr>
          <p:cNvSpPr txBox="1"/>
          <p:nvPr/>
        </p:nvSpPr>
        <p:spPr>
          <a:xfrm>
            <a:off x="4474243" y="7860915"/>
            <a:ext cx="3139993" cy="323165"/>
          </a:xfrm>
          <a:prstGeom prst="rect">
            <a:avLst/>
          </a:prstGeom>
          <a:noFill/>
        </p:spPr>
        <p:txBody>
          <a:bodyPr wrap="square" rtlCol="0">
            <a:spAutoFit/>
          </a:bodyPr>
          <a:lstStyle/>
          <a:p>
            <a:pPr algn="r"/>
            <a:r>
              <a:rPr lang="en-US" sz="1500" b="1" dirty="0">
                <a:solidFill>
                  <a:srgbClr val="3666B0"/>
                </a:solidFill>
                <a:latin typeface="Palatino Linotype"/>
                <a:cs typeface="Palatino Linotype"/>
              </a:rPr>
              <a:t>Carol </a:t>
            </a:r>
            <a:r>
              <a:rPr lang="en-US" sz="1500" b="1" dirty="0" err="1">
                <a:solidFill>
                  <a:srgbClr val="3666B0"/>
                </a:solidFill>
                <a:latin typeface="Palatino Linotype"/>
                <a:cs typeface="Palatino Linotype"/>
              </a:rPr>
              <a:t>Burcke</a:t>
            </a:r>
            <a:endParaRPr lang="en-US" sz="1500" b="1" dirty="0">
              <a:solidFill>
                <a:srgbClr val="3666B0"/>
              </a:solidFill>
              <a:latin typeface="Palatino Linotype"/>
              <a:cs typeface="Palatino Linotype"/>
            </a:endParaRPr>
          </a:p>
        </p:txBody>
      </p:sp>
      <p:sp>
        <p:nvSpPr>
          <p:cNvPr id="39" name="TextBox 38">
            <a:extLst>
              <a:ext uri="{FF2B5EF4-FFF2-40B4-BE49-F238E27FC236}">
                <a16:creationId xmlns:a16="http://schemas.microsoft.com/office/drawing/2014/main" id="{01E91EF3-8905-4140-A818-351E6DCD8CCE}"/>
              </a:ext>
            </a:extLst>
          </p:cNvPr>
          <p:cNvSpPr txBox="1"/>
          <p:nvPr/>
        </p:nvSpPr>
        <p:spPr>
          <a:xfrm>
            <a:off x="3501567" y="8070422"/>
            <a:ext cx="4112669" cy="553998"/>
          </a:xfrm>
          <a:prstGeom prst="rect">
            <a:avLst/>
          </a:prstGeom>
          <a:noFill/>
        </p:spPr>
        <p:txBody>
          <a:bodyPr wrap="square" rtlCol="0">
            <a:spAutoFit/>
          </a:bodyPr>
          <a:lstStyle/>
          <a:p>
            <a:pPr algn="r"/>
            <a:r>
              <a:rPr lang="en-US" sz="1000" b="1" i="1" dirty="0">
                <a:solidFill>
                  <a:srgbClr val="F86A47"/>
                </a:solidFill>
                <a:latin typeface="Palatino Linotype"/>
                <a:cs typeface="Palatino Linotype"/>
              </a:rPr>
              <a:t>CharacterPlus® Director of Development,</a:t>
            </a:r>
            <a:r>
              <a:rPr lang="en-US" sz="1000" i="1" dirty="0">
                <a:solidFill>
                  <a:srgbClr val="F86A47"/>
                </a:solidFill>
                <a:latin typeface="Palatino Linotype"/>
                <a:cs typeface="Palatino Linotype"/>
              </a:rPr>
              <a:t> Previous Chief </a:t>
            </a:r>
          </a:p>
          <a:p>
            <a:pPr algn="r"/>
            <a:r>
              <a:rPr lang="en-US" sz="1000" i="1" dirty="0">
                <a:solidFill>
                  <a:srgbClr val="F86A47"/>
                </a:solidFill>
                <a:latin typeface="Palatino Linotype"/>
                <a:cs typeface="Palatino Linotype"/>
              </a:rPr>
              <a:t>Development responsibilities at Rx Outreach and  Make-A-Wish Foundation, </a:t>
            </a:r>
            <a:r>
              <a:rPr lang="en-US" sz="1000" i="1" dirty="0" err="1">
                <a:solidFill>
                  <a:srgbClr val="F86A47"/>
                </a:solidFill>
                <a:latin typeface="Palatino Linotype"/>
                <a:cs typeface="Palatino Linotype"/>
              </a:rPr>
              <a:t>cburcke@characterplus.org</a:t>
            </a:r>
            <a:endParaRPr lang="en-US" sz="1000" i="1" dirty="0">
              <a:solidFill>
                <a:srgbClr val="F86A47"/>
              </a:solidFill>
              <a:latin typeface="Palatino Linotype"/>
              <a:cs typeface="Palatino Linotype"/>
            </a:endParaRPr>
          </a:p>
        </p:txBody>
      </p:sp>
      <p:sp>
        <p:nvSpPr>
          <p:cNvPr id="40" name="TextBox 39">
            <a:extLst>
              <a:ext uri="{FF2B5EF4-FFF2-40B4-BE49-F238E27FC236}">
                <a16:creationId xmlns:a16="http://schemas.microsoft.com/office/drawing/2014/main" id="{CFB24DAB-D411-E240-AB39-EBFDBCD073F0}"/>
              </a:ext>
            </a:extLst>
          </p:cNvPr>
          <p:cNvSpPr txBox="1"/>
          <p:nvPr/>
        </p:nvSpPr>
        <p:spPr>
          <a:xfrm>
            <a:off x="7035800" y="9731072"/>
            <a:ext cx="865060" cy="3693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4</a:t>
            </a:r>
          </a:p>
          <a:p>
            <a:pPr algn="ctr"/>
            <a:endParaRPr lang="en-US" sz="900" i="1" dirty="0">
              <a:solidFill>
                <a:srgbClr val="3666AE"/>
              </a:solidFill>
              <a:latin typeface="Palatino Linotype"/>
              <a:cs typeface="Palatino Linotype"/>
            </a:endParaRPr>
          </a:p>
        </p:txBody>
      </p:sp>
      <p:sp>
        <p:nvSpPr>
          <p:cNvPr id="41" name="TextBox 40">
            <a:extLst>
              <a:ext uri="{FF2B5EF4-FFF2-40B4-BE49-F238E27FC236}">
                <a16:creationId xmlns:a16="http://schemas.microsoft.com/office/drawing/2014/main" id="{1EDF7D58-7004-4740-86F2-1867C8BB6E24}"/>
              </a:ext>
            </a:extLst>
          </p:cNvPr>
          <p:cNvSpPr txBox="1"/>
          <p:nvPr/>
        </p:nvSpPr>
        <p:spPr>
          <a:xfrm>
            <a:off x="4024468" y="5251219"/>
            <a:ext cx="3589768" cy="400110"/>
          </a:xfrm>
          <a:prstGeom prst="rect">
            <a:avLst/>
          </a:prstGeom>
          <a:noFill/>
        </p:spPr>
        <p:txBody>
          <a:bodyPr wrap="square" rtlCol="0">
            <a:spAutoFit/>
          </a:bodyPr>
          <a:lstStyle/>
          <a:p>
            <a:pPr algn="r"/>
            <a:r>
              <a:rPr lang="en-US" sz="1000" b="1" i="1" dirty="0">
                <a:solidFill>
                  <a:srgbClr val="F86A47"/>
                </a:solidFill>
                <a:latin typeface="Palatino Linotype"/>
                <a:cs typeface="Palatino Linotype"/>
              </a:rPr>
              <a:t>CharacterPlus® Facilitator,</a:t>
            </a:r>
            <a:r>
              <a:rPr lang="en-US" sz="1000" i="1" dirty="0">
                <a:solidFill>
                  <a:srgbClr val="F86A47"/>
                </a:solidFill>
                <a:latin typeface="Palatino Linotype"/>
                <a:cs typeface="Palatino Linotype"/>
              </a:rPr>
              <a:t> </a:t>
            </a:r>
          </a:p>
          <a:p>
            <a:pPr algn="r"/>
            <a:r>
              <a:rPr lang="en-US" sz="1000" i="1" dirty="0">
                <a:solidFill>
                  <a:srgbClr val="F86A47"/>
                </a:solidFill>
                <a:latin typeface="Palatino Linotype"/>
                <a:cs typeface="Palatino Linotype"/>
              </a:rPr>
              <a:t>Wentzville Success Ready Lead, </a:t>
            </a:r>
            <a:r>
              <a:rPr lang="en-US" sz="1000" i="1" dirty="0" err="1">
                <a:solidFill>
                  <a:srgbClr val="F86A47"/>
                </a:solidFill>
                <a:latin typeface="Palatino Linotype"/>
                <a:cs typeface="Palatino Linotype"/>
              </a:rPr>
              <a:t>jdurham@characterplus.org</a:t>
            </a:r>
            <a:endParaRPr lang="en-US" sz="1000" i="1" dirty="0">
              <a:solidFill>
                <a:srgbClr val="F86A47"/>
              </a:solidFill>
              <a:latin typeface="Palatino Linotype"/>
              <a:cs typeface="Palatino Linotype"/>
            </a:endParaRPr>
          </a:p>
        </p:txBody>
      </p:sp>
      <p:sp>
        <p:nvSpPr>
          <p:cNvPr id="44" name="TextBox 43">
            <a:extLst>
              <a:ext uri="{FF2B5EF4-FFF2-40B4-BE49-F238E27FC236}">
                <a16:creationId xmlns:a16="http://schemas.microsoft.com/office/drawing/2014/main" id="{46F71536-DF6B-7C45-B086-B8D7C96674B4}"/>
              </a:ext>
            </a:extLst>
          </p:cNvPr>
          <p:cNvSpPr txBox="1"/>
          <p:nvPr/>
        </p:nvSpPr>
        <p:spPr>
          <a:xfrm>
            <a:off x="3195333" y="5955909"/>
            <a:ext cx="4418903" cy="400110"/>
          </a:xfrm>
          <a:prstGeom prst="rect">
            <a:avLst/>
          </a:prstGeom>
          <a:noFill/>
        </p:spPr>
        <p:txBody>
          <a:bodyPr wrap="square" rtlCol="0">
            <a:spAutoFit/>
          </a:bodyPr>
          <a:lstStyle/>
          <a:p>
            <a:pPr algn="r"/>
            <a:r>
              <a:rPr lang="en-US" sz="1000" b="1" i="1" dirty="0">
                <a:solidFill>
                  <a:srgbClr val="F86A47"/>
                </a:solidFill>
                <a:latin typeface="Palatino Linotype"/>
                <a:cs typeface="Palatino Linotype"/>
              </a:rPr>
              <a:t>CharacterPlus® Facilitator, </a:t>
            </a:r>
            <a:r>
              <a:rPr lang="en-US" sz="1000" i="1" dirty="0">
                <a:solidFill>
                  <a:srgbClr val="F86A47"/>
                </a:solidFill>
                <a:latin typeface="Palatino Linotype"/>
                <a:cs typeface="Palatino Linotype"/>
              </a:rPr>
              <a:t>Retired Assistant Principal, </a:t>
            </a:r>
          </a:p>
          <a:p>
            <a:pPr algn="r"/>
            <a:r>
              <a:rPr lang="en-US" sz="1000" i="1" dirty="0">
                <a:solidFill>
                  <a:srgbClr val="F86A47"/>
                </a:solidFill>
                <a:latin typeface="Palatino Linotype"/>
                <a:cs typeface="Palatino Linotype"/>
              </a:rPr>
              <a:t>LACE Academy, </a:t>
            </a:r>
            <a:r>
              <a:rPr lang="en-US" sz="1000" i="1" dirty="0" err="1">
                <a:solidFill>
                  <a:srgbClr val="F86A47"/>
                </a:solidFill>
                <a:latin typeface="Palatino Linotype"/>
                <a:cs typeface="Palatino Linotype"/>
              </a:rPr>
              <a:t>fboyd@characterplus.org</a:t>
            </a:r>
            <a:endParaRPr lang="en-US" sz="1000" i="1" dirty="0">
              <a:solidFill>
                <a:srgbClr val="F86A47"/>
              </a:solidFill>
              <a:latin typeface="Palatino Linotype"/>
              <a:cs typeface="Palatino Linotype"/>
            </a:endParaRPr>
          </a:p>
        </p:txBody>
      </p:sp>
      <p:sp>
        <p:nvSpPr>
          <p:cNvPr id="45" name="TextBox 44">
            <a:extLst>
              <a:ext uri="{FF2B5EF4-FFF2-40B4-BE49-F238E27FC236}">
                <a16:creationId xmlns:a16="http://schemas.microsoft.com/office/drawing/2014/main" id="{A3EDC4E3-8A88-FF4D-A839-8B49BC891AB2}"/>
              </a:ext>
            </a:extLst>
          </p:cNvPr>
          <p:cNvSpPr txBox="1"/>
          <p:nvPr/>
        </p:nvSpPr>
        <p:spPr>
          <a:xfrm>
            <a:off x="4068961" y="6621905"/>
            <a:ext cx="3545275" cy="553998"/>
          </a:xfrm>
          <a:prstGeom prst="rect">
            <a:avLst/>
          </a:prstGeom>
          <a:noFill/>
        </p:spPr>
        <p:txBody>
          <a:bodyPr wrap="square" rtlCol="0">
            <a:spAutoFit/>
          </a:bodyPr>
          <a:lstStyle/>
          <a:p>
            <a:pPr algn="r"/>
            <a:r>
              <a:rPr lang="en-US" sz="1000" b="1" i="1" dirty="0">
                <a:solidFill>
                  <a:srgbClr val="F86A47"/>
                </a:solidFill>
                <a:latin typeface="Palatino Linotype"/>
                <a:cs typeface="Palatino Linotype"/>
              </a:rPr>
              <a:t>CharacterPlus® Director of Culture Carriers, </a:t>
            </a:r>
            <a:r>
              <a:rPr lang="en-US" sz="1000" i="1" dirty="0">
                <a:solidFill>
                  <a:srgbClr val="F86A47"/>
                </a:solidFill>
                <a:latin typeface="Palatino Linotype"/>
                <a:cs typeface="Palatino Linotype"/>
              </a:rPr>
              <a:t>Retired School Psychologist and District Administrator, LACE Academy, </a:t>
            </a:r>
            <a:r>
              <a:rPr lang="en-US" sz="1000" i="1" dirty="0" err="1">
                <a:solidFill>
                  <a:srgbClr val="F86A47"/>
                </a:solidFill>
                <a:latin typeface="Palatino Linotype"/>
                <a:cs typeface="Palatino Linotype"/>
              </a:rPr>
              <a:t>lclapp@characterplus.org</a:t>
            </a:r>
            <a:endParaRPr lang="en-US" sz="1000" i="1" dirty="0">
              <a:solidFill>
                <a:srgbClr val="F86A47"/>
              </a:solidFill>
              <a:latin typeface="Palatino Linotype"/>
              <a:cs typeface="Palatino Linotype"/>
            </a:endParaRPr>
          </a:p>
        </p:txBody>
      </p:sp>
      <p:sp>
        <p:nvSpPr>
          <p:cNvPr id="46" name="TextBox 45">
            <a:extLst>
              <a:ext uri="{FF2B5EF4-FFF2-40B4-BE49-F238E27FC236}">
                <a16:creationId xmlns:a16="http://schemas.microsoft.com/office/drawing/2014/main" id="{941C851D-1410-D246-AF03-EB200C42D354}"/>
              </a:ext>
            </a:extLst>
          </p:cNvPr>
          <p:cNvSpPr txBox="1"/>
          <p:nvPr/>
        </p:nvSpPr>
        <p:spPr>
          <a:xfrm>
            <a:off x="210629" y="8860921"/>
            <a:ext cx="3287744" cy="553998"/>
          </a:xfrm>
          <a:prstGeom prst="rect">
            <a:avLst/>
          </a:prstGeom>
          <a:noFill/>
        </p:spPr>
        <p:txBody>
          <a:bodyPr wrap="square" rtlCol="0">
            <a:spAutoFit/>
          </a:bodyPr>
          <a:lstStyle/>
          <a:p>
            <a:r>
              <a:rPr lang="en-US" sz="1000" b="1" i="1" dirty="0">
                <a:solidFill>
                  <a:srgbClr val="F86A47"/>
                </a:solidFill>
                <a:latin typeface="Palatino Linotype"/>
                <a:cs typeface="Palatino Linotype"/>
              </a:rPr>
              <a:t>CharacterPlus Director of CACE and </a:t>
            </a:r>
            <a:r>
              <a:rPr lang="en-US" sz="1000" b="1" i="1" dirty="0" err="1">
                <a:solidFill>
                  <a:srgbClr val="F86A47"/>
                </a:solidFill>
                <a:latin typeface="Palatino Linotype"/>
                <a:cs typeface="Palatino Linotype"/>
              </a:rPr>
              <a:t>SELf</a:t>
            </a:r>
            <a:r>
              <a:rPr lang="en-US" sz="1000" b="1" i="1" dirty="0">
                <a:solidFill>
                  <a:srgbClr val="F86A47"/>
                </a:solidFill>
                <a:latin typeface="Palatino Linotype"/>
                <a:cs typeface="Palatino Linotype"/>
              </a:rPr>
              <a:t>, </a:t>
            </a:r>
          </a:p>
          <a:p>
            <a:r>
              <a:rPr lang="en-US" sz="1000" b="1" i="1" dirty="0">
                <a:solidFill>
                  <a:srgbClr val="F86A47"/>
                </a:solidFill>
                <a:latin typeface="Palatino Linotype"/>
                <a:cs typeface="Palatino Linotype"/>
              </a:rPr>
              <a:t>Co-Director of EJACE</a:t>
            </a:r>
            <a:r>
              <a:rPr lang="en-US" sz="1000" i="1" dirty="0">
                <a:solidFill>
                  <a:srgbClr val="F86A47"/>
                </a:solidFill>
                <a:latin typeface="Palatino Linotype"/>
                <a:cs typeface="Palatino Linotype"/>
              </a:rPr>
              <a:t>, Retired Director of Social Emotional Support Services, </a:t>
            </a:r>
            <a:r>
              <a:rPr lang="en-US" sz="1000" i="1" dirty="0" err="1">
                <a:solidFill>
                  <a:srgbClr val="F86A47"/>
                </a:solidFill>
                <a:latin typeface="Palatino Linotype"/>
                <a:cs typeface="Palatino Linotype"/>
              </a:rPr>
              <a:t>mbarolak@characterplus.org</a:t>
            </a:r>
            <a:endParaRPr lang="en-US" sz="1000" i="1" dirty="0">
              <a:solidFill>
                <a:srgbClr val="F86A47"/>
              </a:solidFill>
              <a:latin typeface="Palatino Linotype"/>
              <a:cs typeface="Palatino Linotype"/>
            </a:endParaRPr>
          </a:p>
        </p:txBody>
      </p:sp>
      <p:sp>
        <p:nvSpPr>
          <p:cNvPr id="48" name="TextBox 47">
            <a:extLst>
              <a:ext uri="{FF2B5EF4-FFF2-40B4-BE49-F238E27FC236}">
                <a16:creationId xmlns:a16="http://schemas.microsoft.com/office/drawing/2014/main" id="{987B8CFE-F896-DD43-B3EF-84B4298B9EA8}"/>
              </a:ext>
            </a:extLst>
          </p:cNvPr>
          <p:cNvSpPr txBox="1"/>
          <p:nvPr/>
        </p:nvSpPr>
        <p:spPr>
          <a:xfrm>
            <a:off x="4474243" y="5045775"/>
            <a:ext cx="3139993" cy="323165"/>
          </a:xfrm>
          <a:prstGeom prst="rect">
            <a:avLst/>
          </a:prstGeom>
          <a:noFill/>
        </p:spPr>
        <p:txBody>
          <a:bodyPr wrap="square" rtlCol="0">
            <a:spAutoFit/>
          </a:bodyPr>
          <a:lstStyle/>
          <a:p>
            <a:pPr algn="r"/>
            <a:r>
              <a:rPr lang="en-US" sz="1500" b="1" dirty="0">
                <a:solidFill>
                  <a:srgbClr val="3666B0"/>
                </a:solidFill>
                <a:latin typeface="Palatino Linotype"/>
                <a:cs typeface="Palatino Linotype"/>
              </a:rPr>
              <a:t>Julie Durham</a:t>
            </a:r>
          </a:p>
        </p:txBody>
      </p:sp>
      <p:sp>
        <p:nvSpPr>
          <p:cNvPr id="49" name="TextBox 48">
            <a:extLst>
              <a:ext uri="{FF2B5EF4-FFF2-40B4-BE49-F238E27FC236}">
                <a16:creationId xmlns:a16="http://schemas.microsoft.com/office/drawing/2014/main" id="{4682C152-3166-6A4B-92D5-D601BA20F726}"/>
              </a:ext>
            </a:extLst>
          </p:cNvPr>
          <p:cNvSpPr txBox="1"/>
          <p:nvPr/>
        </p:nvSpPr>
        <p:spPr>
          <a:xfrm>
            <a:off x="210629" y="3756865"/>
            <a:ext cx="3415754" cy="553998"/>
          </a:xfrm>
          <a:prstGeom prst="rect">
            <a:avLst/>
          </a:prstGeom>
          <a:noFill/>
        </p:spPr>
        <p:txBody>
          <a:bodyPr wrap="square" rtlCol="0">
            <a:spAutoFit/>
          </a:bodyPr>
          <a:lstStyle/>
          <a:p>
            <a:r>
              <a:rPr lang="en-US" sz="1000" b="1" i="1" dirty="0">
                <a:solidFill>
                  <a:srgbClr val="F86A47"/>
                </a:solidFill>
                <a:latin typeface="Palatino Linotype"/>
                <a:cs typeface="Palatino Linotype"/>
              </a:rPr>
              <a:t>CharacterPlus® Director of District &amp; Community Partnerships</a:t>
            </a:r>
            <a:r>
              <a:rPr lang="en-US" sz="1000" i="1" dirty="0">
                <a:solidFill>
                  <a:srgbClr val="F86A47"/>
                </a:solidFill>
                <a:latin typeface="Palatino Linotype"/>
                <a:cs typeface="Palatino Linotype"/>
              </a:rPr>
              <a:t>, Retired District Administrator, </a:t>
            </a:r>
          </a:p>
          <a:p>
            <a:r>
              <a:rPr lang="en-US" sz="1000" i="1" dirty="0">
                <a:solidFill>
                  <a:srgbClr val="F86A47"/>
                </a:solidFill>
                <a:latin typeface="Palatino Linotype"/>
                <a:cs typeface="Palatino Linotype"/>
              </a:rPr>
              <a:t>LACE Academy, </a:t>
            </a:r>
            <a:r>
              <a:rPr lang="en-US" sz="1000" i="1" dirty="0" err="1">
                <a:solidFill>
                  <a:srgbClr val="F86A47"/>
                </a:solidFill>
                <a:latin typeface="Palatino Linotype"/>
                <a:cs typeface="Palatino Linotype"/>
              </a:rPr>
              <a:t>rmechem@characterplus.org</a:t>
            </a:r>
            <a:endParaRPr lang="en-US" sz="1000" i="1" dirty="0">
              <a:solidFill>
                <a:srgbClr val="F86A47"/>
              </a:solidFill>
              <a:latin typeface="Palatino Linotype"/>
              <a:cs typeface="Palatino Linotype"/>
            </a:endParaRPr>
          </a:p>
        </p:txBody>
      </p:sp>
      <p:sp>
        <p:nvSpPr>
          <p:cNvPr id="50" name="TextBox 49">
            <a:extLst>
              <a:ext uri="{FF2B5EF4-FFF2-40B4-BE49-F238E27FC236}">
                <a16:creationId xmlns:a16="http://schemas.microsoft.com/office/drawing/2014/main" id="{FE86DCB0-1429-B84C-BAD7-71E2FCAE8EB0}"/>
              </a:ext>
            </a:extLst>
          </p:cNvPr>
          <p:cNvSpPr txBox="1"/>
          <p:nvPr/>
        </p:nvSpPr>
        <p:spPr>
          <a:xfrm>
            <a:off x="4474243" y="5743575"/>
            <a:ext cx="3139993" cy="323165"/>
          </a:xfrm>
          <a:prstGeom prst="rect">
            <a:avLst/>
          </a:prstGeom>
          <a:noFill/>
        </p:spPr>
        <p:txBody>
          <a:bodyPr wrap="square" rtlCol="0">
            <a:spAutoFit/>
          </a:bodyPr>
          <a:lstStyle/>
          <a:p>
            <a:pPr algn="r"/>
            <a:r>
              <a:rPr lang="en-US" sz="1500" b="1" dirty="0">
                <a:solidFill>
                  <a:srgbClr val="3666B0"/>
                </a:solidFill>
                <a:latin typeface="Palatino Linotype"/>
                <a:cs typeface="Palatino Linotype"/>
              </a:rPr>
              <a:t>Felicia Boyd, Ed.D.</a:t>
            </a:r>
          </a:p>
        </p:txBody>
      </p:sp>
      <p:sp>
        <p:nvSpPr>
          <p:cNvPr id="51" name="TextBox 50">
            <a:extLst>
              <a:ext uri="{FF2B5EF4-FFF2-40B4-BE49-F238E27FC236}">
                <a16:creationId xmlns:a16="http://schemas.microsoft.com/office/drawing/2014/main" id="{602F443F-3295-DB4B-9096-0518F54B3B52}"/>
              </a:ext>
            </a:extLst>
          </p:cNvPr>
          <p:cNvSpPr txBox="1"/>
          <p:nvPr/>
        </p:nvSpPr>
        <p:spPr>
          <a:xfrm>
            <a:off x="210629" y="8656531"/>
            <a:ext cx="3139993" cy="323165"/>
          </a:xfrm>
          <a:prstGeom prst="rect">
            <a:avLst/>
          </a:prstGeom>
          <a:noFill/>
        </p:spPr>
        <p:txBody>
          <a:bodyPr wrap="square" rtlCol="0">
            <a:spAutoFit/>
          </a:bodyPr>
          <a:lstStyle/>
          <a:p>
            <a:r>
              <a:rPr lang="en-US" sz="1500" b="1" dirty="0">
                <a:solidFill>
                  <a:srgbClr val="3666B0"/>
                </a:solidFill>
                <a:latin typeface="Palatino Linotype"/>
                <a:cs typeface="Palatino Linotype"/>
              </a:rPr>
              <a:t>Michael </a:t>
            </a:r>
            <a:r>
              <a:rPr lang="en-US" sz="1500" b="1" dirty="0" err="1">
                <a:solidFill>
                  <a:srgbClr val="3666B0"/>
                </a:solidFill>
                <a:latin typeface="Palatino Linotype"/>
                <a:cs typeface="Palatino Linotype"/>
              </a:rPr>
              <a:t>Barolak</a:t>
            </a:r>
            <a:r>
              <a:rPr lang="en-US" sz="1500" b="1" dirty="0">
                <a:solidFill>
                  <a:srgbClr val="3666B0"/>
                </a:solidFill>
                <a:latin typeface="Palatino Linotype"/>
                <a:cs typeface="Palatino Linotype"/>
              </a:rPr>
              <a:t>, MSW </a:t>
            </a:r>
          </a:p>
        </p:txBody>
      </p:sp>
      <p:sp>
        <p:nvSpPr>
          <p:cNvPr id="52" name="TextBox 51">
            <a:extLst>
              <a:ext uri="{FF2B5EF4-FFF2-40B4-BE49-F238E27FC236}">
                <a16:creationId xmlns:a16="http://schemas.microsoft.com/office/drawing/2014/main" id="{8A40E0F9-333D-E445-8041-CF7869D29100}"/>
              </a:ext>
            </a:extLst>
          </p:cNvPr>
          <p:cNvSpPr txBox="1"/>
          <p:nvPr/>
        </p:nvSpPr>
        <p:spPr>
          <a:xfrm>
            <a:off x="4474243" y="6376117"/>
            <a:ext cx="3139993" cy="323165"/>
          </a:xfrm>
          <a:prstGeom prst="rect">
            <a:avLst/>
          </a:prstGeom>
          <a:noFill/>
        </p:spPr>
        <p:txBody>
          <a:bodyPr wrap="square" rtlCol="0">
            <a:spAutoFit/>
          </a:bodyPr>
          <a:lstStyle/>
          <a:p>
            <a:pPr algn="r"/>
            <a:r>
              <a:rPr lang="en-US" sz="1500" b="1" dirty="0">
                <a:solidFill>
                  <a:srgbClr val="3666B0"/>
                </a:solidFill>
                <a:latin typeface="Palatino Linotype"/>
                <a:cs typeface="Palatino Linotype"/>
              </a:rPr>
              <a:t>Lynn Clapp, M.S.</a:t>
            </a:r>
          </a:p>
        </p:txBody>
      </p:sp>
      <p:sp>
        <p:nvSpPr>
          <p:cNvPr id="53" name="TextBox 52">
            <a:extLst>
              <a:ext uri="{FF2B5EF4-FFF2-40B4-BE49-F238E27FC236}">
                <a16:creationId xmlns:a16="http://schemas.microsoft.com/office/drawing/2014/main" id="{9603C21C-3411-F446-A7C7-3FA2FC076376}"/>
              </a:ext>
            </a:extLst>
          </p:cNvPr>
          <p:cNvSpPr txBox="1"/>
          <p:nvPr/>
        </p:nvSpPr>
        <p:spPr>
          <a:xfrm>
            <a:off x="210629" y="3542000"/>
            <a:ext cx="3139993" cy="323165"/>
          </a:xfrm>
          <a:prstGeom prst="rect">
            <a:avLst/>
          </a:prstGeom>
          <a:noFill/>
        </p:spPr>
        <p:txBody>
          <a:bodyPr wrap="square" rtlCol="0">
            <a:spAutoFit/>
          </a:bodyPr>
          <a:lstStyle/>
          <a:p>
            <a:r>
              <a:rPr lang="en-US" sz="1500" b="1" dirty="0">
                <a:solidFill>
                  <a:srgbClr val="3666B0"/>
                </a:solidFill>
                <a:latin typeface="Palatino Linotype"/>
                <a:cs typeface="Palatino Linotype"/>
              </a:rPr>
              <a:t>Roxanna </a:t>
            </a:r>
            <a:r>
              <a:rPr lang="en-US" sz="1500" b="1" dirty="0" err="1">
                <a:solidFill>
                  <a:srgbClr val="3666B0"/>
                </a:solidFill>
                <a:latin typeface="Palatino Linotype"/>
                <a:cs typeface="Palatino Linotype"/>
              </a:rPr>
              <a:t>Mechem</a:t>
            </a:r>
            <a:r>
              <a:rPr lang="en-US" sz="1500" b="1" dirty="0">
                <a:solidFill>
                  <a:srgbClr val="3666B0"/>
                </a:solidFill>
                <a:latin typeface="Palatino Linotype"/>
                <a:cs typeface="Palatino Linotype"/>
              </a:rPr>
              <a:t>, </a:t>
            </a:r>
            <a:r>
              <a:rPr lang="en-US" sz="1500" b="1" dirty="0" err="1">
                <a:solidFill>
                  <a:srgbClr val="3666B0"/>
                </a:solidFill>
                <a:latin typeface="Palatino Linotype"/>
                <a:cs typeface="Palatino Linotype"/>
              </a:rPr>
              <a:t>Ed.S</a:t>
            </a:r>
            <a:endParaRPr lang="en-US" sz="1500" b="1" dirty="0">
              <a:solidFill>
                <a:srgbClr val="3666B0"/>
              </a:solidFill>
              <a:latin typeface="Palatino Linotype"/>
              <a:cs typeface="Palatino Linotype"/>
            </a:endParaRPr>
          </a:p>
        </p:txBody>
      </p:sp>
      <p:sp>
        <p:nvSpPr>
          <p:cNvPr id="4" name="TextBox 3">
            <a:extLst>
              <a:ext uri="{FF2B5EF4-FFF2-40B4-BE49-F238E27FC236}">
                <a16:creationId xmlns:a16="http://schemas.microsoft.com/office/drawing/2014/main" id="{4A683A91-D976-4124-91C6-C04C97CCF747}"/>
              </a:ext>
            </a:extLst>
          </p:cNvPr>
          <p:cNvSpPr txBox="1"/>
          <p:nvPr/>
        </p:nvSpPr>
        <p:spPr>
          <a:xfrm>
            <a:off x="210629" y="4309917"/>
            <a:ext cx="3139993" cy="323165"/>
          </a:xfrm>
          <a:prstGeom prst="rect">
            <a:avLst/>
          </a:prstGeom>
          <a:noFill/>
        </p:spPr>
        <p:txBody>
          <a:bodyPr wrap="square" rtlCol="0">
            <a:spAutoFit/>
          </a:bodyPr>
          <a:lstStyle/>
          <a:p>
            <a:r>
              <a:rPr lang="en-US" sz="1500" b="1" dirty="0">
                <a:solidFill>
                  <a:srgbClr val="3666B0"/>
                </a:solidFill>
                <a:latin typeface="Palatino Linotype"/>
                <a:cs typeface="Palatino Linotype"/>
              </a:rPr>
              <a:t>Priscilla Frost, M.Ed.</a:t>
            </a:r>
          </a:p>
        </p:txBody>
      </p:sp>
      <p:sp>
        <p:nvSpPr>
          <p:cNvPr id="20" name="TextBox 19">
            <a:extLst>
              <a:ext uri="{FF2B5EF4-FFF2-40B4-BE49-F238E27FC236}">
                <a16:creationId xmlns:a16="http://schemas.microsoft.com/office/drawing/2014/main" id="{04345013-653B-1693-2140-79D380C36DE6}"/>
              </a:ext>
            </a:extLst>
          </p:cNvPr>
          <p:cNvSpPr txBox="1"/>
          <p:nvPr/>
        </p:nvSpPr>
        <p:spPr>
          <a:xfrm>
            <a:off x="210630" y="4532572"/>
            <a:ext cx="3139992" cy="553998"/>
          </a:xfrm>
          <a:prstGeom prst="rect">
            <a:avLst/>
          </a:prstGeom>
          <a:noFill/>
        </p:spPr>
        <p:txBody>
          <a:bodyPr wrap="square" rtlCol="0">
            <a:spAutoFit/>
          </a:bodyPr>
          <a:lstStyle/>
          <a:p>
            <a:r>
              <a:rPr lang="en-US" sz="1000" b="1" i="1" dirty="0">
                <a:solidFill>
                  <a:srgbClr val="F86A47"/>
                </a:solidFill>
                <a:latin typeface="Palatino Linotype"/>
                <a:cs typeface="Palatino Linotype"/>
              </a:rPr>
              <a:t>CharacterPlus® TACE Director, </a:t>
            </a:r>
            <a:r>
              <a:rPr lang="en-US" sz="1000" i="1" dirty="0">
                <a:solidFill>
                  <a:srgbClr val="F86A47"/>
                </a:solidFill>
                <a:latin typeface="Palatino Linotype"/>
                <a:cs typeface="Palatino Linotype"/>
              </a:rPr>
              <a:t>Retired District Administrator, LACE Academy, </a:t>
            </a:r>
            <a:r>
              <a:rPr lang="en-US" sz="1000" i="1" dirty="0" err="1">
                <a:solidFill>
                  <a:srgbClr val="F86A47"/>
                </a:solidFill>
                <a:latin typeface="Palatino Linotype"/>
                <a:cs typeface="Palatino Linotype"/>
              </a:rPr>
              <a:t>pfrost@characterplus.org</a:t>
            </a:r>
            <a:r>
              <a:rPr lang="en-US" sz="1000" i="1" dirty="0">
                <a:solidFill>
                  <a:srgbClr val="F86A47"/>
                </a:solidFill>
                <a:latin typeface="Palatino Linotype"/>
                <a:cs typeface="Palatino Linotype"/>
              </a:rPr>
              <a:t> </a:t>
            </a:r>
          </a:p>
        </p:txBody>
      </p:sp>
      <p:sp>
        <p:nvSpPr>
          <p:cNvPr id="2" name="TextBox 1">
            <a:extLst>
              <a:ext uri="{FF2B5EF4-FFF2-40B4-BE49-F238E27FC236}">
                <a16:creationId xmlns:a16="http://schemas.microsoft.com/office/drawing/2014/main" id="{5029EC5A-9D37-507A-4B85-A7351D5175B1}"/>
              </a:ext>
            </a:extLst>
          </p:cNvPr>
          <p:cNvSpPr txBox="1"/>
          <p:nvPr/>
        </p:nvSpPr>
        <p:spPr>
          <a:xfrm>
            <a:off x="201668" y="5082083"/>
            <a:ext cx="3139993" cy="323165"/>
          </a:xfrm>
          <a:prstGeom prst="rect">
            <a:avLst/>
          </a:prstGeom>
          <a:noFill/>
        </p:spPr>
        <p:txBody>
          <a:bodyPr wrap="square" rtlCol="0">
            <a:spAutoFit/>
          </a:bodyPr>
          <a:lstStyle/>
          <a:p>
            <a:r>
              <a:rPr lang="en-US" sz="1500" b="1" dirty="0">
                <a:solidFill>
                  <a:srgbClr val="3666B0"/>
                </a:solidFill>
                <a:latin typeface="Palatino Linotype"/>
                <a:cs typeface="Palatino Linotype"/>
              </a:rPr>
              <a:t>Susan Maynor</a:t>
            </a:r>
          </a:p>
        </p:txBody>
      </p:sp>
      <p:sp>
        <p:nvSpPr>
          <p:cNvPr id="3" name="TextBox 2">
            <a:extLst>
              <a:ext uri="{FF2B5EF4-FFF2-40B4-BE49-F238E27FC236}">
                <a16:creationId xmlns:a16="http://schemas.microsoft.com/office/drawing/2014/main" id="{8F3AD6C3-4007-11AD-FD0E-9750EFF6CF92}"/>
              </a:ext>
            </a:extLst>
          </p:cNvPr>
          <p:cNvSpPr txBox="1"/>
          <p:nvPr/>
        </p:nvSpPr>
        <p:spPr>
          <a:xfrm>
            <a:off x="201668" y="5304738"/>
            <a:ext cx="3139992" cy="400110"/>
          </a:xfrm>
          <a:prstGeom prst="rect">
            <a:avLst/>
          </a:prstGeom>
          <a:noFill/>
        </p:spPr>
        <p:txBody>
          <a:bodyPr wrap="square" rtlCol="0">
            <a:spAutoFit/>
          </a:bodyPr>
          <a:lstStyle/>
          <a:p>
            <a:r>
              <a:rPr lang="en-US" sz="1000" b="1" i="1" dirty="0">
                <a:solidFill>
                  <a:srgbClr val="F86A47"/>
                </a:solidFill>
                <a:latin typeface="Palatino Linotype"/>
                <a:cs typeface="Palatino Linotype"/>
              </a:rPr>
              <a:t>CharacterPlus Facilitator, </a:t>
            </a:r>
            <a:r>
              <a:rPr lang="en-US" sz="1000" i="1" dirty="0" err="1">
                <a:solidFill>
                  <a:srgbClr val="F86A47"/>
                </a:solidFill>
                <a:latin typeface="Palatino Linotype"/>
                <a:cs typeface="Palatino Linotype"/>
              </a:rPr>
              <a:t>EPiC</a:t>
            </a:r>
            <a:r>
              <a:rPr lang="en-US" sz="1000" i="1" dirty="0">
                <a:solidFill>
                  <a:srgbClr val="F86A47"/>
                </a:solidFill>
                <a:latin typeface="Palatino Linotype"/>
                <a:cs typeface="Palatino Linotype"/>
              </a:rPr>
              <a:t> Elementary Learning</a:t>
            </a:r>
          </a:p>
          <a:p>
            <a:r>
              <a:rPr lang="en-US" sz="1000" i="1" dirty="0">
                <a:solidFill>
                  <a:srgbClr val="F86A47"/>
                </a:solidFill>
                <a:latin typeface="Palatino Linotype"/>
                <a:cs typeface="Palatino Linotype"/>
              </a:rPr>
              <a:t>Experience Designer, </a:t>
            </a:r>
            <a:r>
              <a:rPr lang="en-US" sz="1000" i="1" dirty="0" err="1">
                <a:solidFill>
                  <a:srgbClr val="F86A47"/>
                </a:solidFill>
                <a:latin typeface="Palatino Linotype"/>
                <a:cs typeface="Palatino Linotype"/>
              </a:rPr>
              <a:t>info@characterplus.org</a:t>
            </a:r>
            <a:r>
              <a:rPr lang="en-US" sz="1000" i="1" dirty="0">
                <a:solidFill>
                  <a:srgbClr val="F86A47"/>
                </a:solidFill>
                <a:latin typeface="Palatino Linotype"/>
                <a:cs typeface="Palatino Linotype"/>
              </a:rPr>
              <a:t> </a:t>
            </a:r>
          </a:p>
        </p:txBody>
      </p:sp>
      <p:sp>
        <p:nvSpPr>
          <p:cNvPr id="26" name="TextBox 25">
            <a:extLst>
              <a:ext uri="{FF2B5EF4-FFF2-40B4-BE49-F238E27FC236}">
                <a16:creationId xmlns:a16="http://schemas.microsoft.com/office/drawing/2014/main" id="{BE5ECCBD-C73A-1D10-5D12-B6F4197F1648}"/>
              </a:ext>
            </a:extLst>
          </p:cNvPr>
          <p:cNvSpPr txBox="1"/>
          <p:nvPr/>
        </p:nvSpPr>
        <p:spPr>
          <a:xfrm>
            <a:off x="4461543" y="3617518"/>
            <a:ext cx="3139993" cy="323165"/>
          </a:xfrm>
          <a:prstGeom prst="rect">
            <a:avLst/>
          </a:prstGeom>
          <a:noFill/>
        </p:spPr>
        <p:txBody>
          <a:bodyPr wrap="square" rtlCol="0">
            <a:spAutoFit/>
          </a:bodyPr>
          <a:lstStyle/>
          <a:p>
            <a:pPr algn="r"/>
            <a:r>
              <a:rPr lang="en-US" sz="1500" b="1" dirty="0">
                <a:solidFill>
                  <a:srgbClr val="3666B0"/>
                </a:solidFill>
                <a:latin typeface="Palatino Linotype"/>
                <a:cs typeface="Palatino Linotype"/>
              </a:rPr>
              <a:t>Grace Lee, Ed.D.</a:t>
            </a:r>
          </a:p>
        </p:txBody>
      </p:sp>
      <p:sp>
        <p:nvSpPr>
          <p:cNvPr id="42" name="TextBox 41">
            <a:extLst>
              <a:ext uri="{FF2B5EF4-FFF2-40B4-BE49-F238E27FC236}">
                <a16:creationId xmlns:a16="http://schemas.microsoft.com/office/drawing/2014/main" id="{78E62ED9-8771-EDC4-01F9-C63AF2AD1775}"/>
              </a:ext>
            </a:extLst>
          </p:cNvPr>
          <p:cNvSpPr txBox="1"/>
          <p:nvPr/>
        </p:nvSpPr>
        <p:spPr>
          <a:xfrm>
            <a:off x="3544287" y="3842007"/>
            <a:ext cx="4057249" cy="553998"/>
          </a:xfrm>
          <a:prstGeom prst="rect">
            <a:avLst/>
          </a:prstGeom>
          <a:noFill/>
        </p:spPr>
        <p:txBody>
          <a:bodyPr wrap="square" rtlCol="0">
            <a:spAutoFit/>
          </a:bodyPr>
          <a:lstStyle/>
          <a:p>
            <a:pPr algn="r"/>
            <a:r>
              <a:rPr lang="en-US" sz="1000" b="1" i="1" dirty="0">
                <a:solidFill>
                  <a:srgbClr val="F86A47"/>
                </a:solidFill>
                <a:latin typeface="Palatino Linotype"/>
                <a:cs typeface="Palatino Linotype"/>
              </a:rPr>
              <a:t>CharacterPlus EJACE Director</a:t>
            </a:r>
            <a:r>
              <a:rPr lang="en-US" sz="1000" i="1" dirty="0">
                <a:solidFill>
                  <a:srgbClr val="F86A47"/>
                </a:solidFill>
                <a:latin typeface="Palatino Linotype"/>
                <a:cs typeface="Palatino Linotype"/>
              </a:rPr>
              <a:t>, MICDS Dean of Faculty, Director, LACE Academy, Webster Groves School Board, </a:t>
            </a:r>
          </a:p>
          <a:p>
            <a:pPr algn="r"/>
            <a:r>
              <a:rPr lang="en-US" sz="1000" i="1" dirty="0" err="1">
                <a:solidFill>
                  <a:srgbClr val="F86A47"/>
                </a:solidFill>
                <a:latin typeface="Palatino Linotype"/>
                <a:cs typeface="Palatino Linotype"/>
              </a:rPr>
              <a:t>glee@characterplus.org</a:t>
            </a:r>
            <a:endParaRPr lang="en-US" sz="1000" i="1" dirty="0">
              <a:solidFill>
                <a:srgbClr val="F86A47"/>
              </a:solidFill>
              <a:latin typeface="Palatino Linotype"/>
              <a:cs typeface="Palatino Linotype"/>
            </a:endParaRPr>
          </a:p>
        </p:txBody>
      </p:sp>
    </p:spTree>
    <p:extLst>
      <p:ext uri="{BB962C8B-B14F-4D97-AF65-F5344CB8AC3E}">
        <p14:creationId xmlns:p14="http://schemas.microsoft.com/office/powerpoint/2010/main" val="1679771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40</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0630F542-176A-8246-A70C-4A19BA832C27}"/>
              </a:ext>
            </a:extLst>
          </p:cNvPr>
          <p:cNvSpPr txBox="1"/>
          <p:nvPr/>
        </p:nvSpPr>
        <p:spPr>
          <a:xfrm>
            <a:off x="4103733" y="1357089"/>
            <a:ext cx="3468771" cy="1015663"/>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To provide expert training and resources in character education to educators and to inspire and equip them as teacher-leaders with best practices and methods for social, emotional, and character development for students.</a:t>
            </a:r>
          </a:p>
        </p:txBody>
      </p:sp>
      <p:sp>
        <p:nvSpPr>
          <p:cNvPr id="60" name="TextBox 59">
            <a:extLst>
              <a:ext uri="{FF2B5EF4-FFF2-40B4-BE49-F238E27FC236}">
                <a16:creationId xmlns:a16="http://schemas.microsoft.com/office/drawing/2014/main" id="{AAFD93A5-6A97-8A4A-BB6E-C29D47659A64}"/>
              </a:ext>
            </a:extLst>
          </p:cNvPr>
          <p:cNvSpPr txBox="1"/>
          <p:nvPr/>
        </p:nvSpPr>
        <p:spPr>
          <a:xfrm>
            <a:off x="4103733" y="3505510"/>
            <a:ext cx="3468771" cy="1938992"/>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TACE is a year-long cohort led by experts in the field of SEL &amp; Character Development. It will include the following topics: Understanding Self &amp; Others; The ABCs (Autonomy, Belonging, Competence) of Character; History &amp; Frameworks; Class Meetings &amp; Structures; Self-Care &amp; Mindfulness; Positive Relationships; Classroom Management; Trauma, Diversity, Equity, &amp; Bias Awareness; Curriculum Integration; Building Effective Communication with Parents &amp; Coworkers; &amp; Student Empowerment.</a:t>
            </a:r>
          </a:p>
        </p:txBody>
      </p:sp>
      <p:sp>
        <p:nvSpPr>
          <p:cNvPr id="62" name="TextBox 61">
            <a:extLst>
              <a:ext uri="{FF2B5EF4-FFF2-40B4-BE49-F238E27FC236}">
                <a16:creationId xmlns:a16="http://schemas.microsoft.com/office/drawing/2014/main" id="{A1695D06-909E-E044-B8BF-F7EDFC9E2419}"/>
              </a:ext>
            </a:extLst>
          </p:cNvPr>
          <p:cNvSpPr txBox="1"/>
          <p:nvPr/>
        </p:nvSpPr>
        <p:spPr>
          <a:xfrm>
            <a:off x="4103733" y="5722847"/>
            <a:ext cx="3468771" cy="830997"/>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To equip teachers to live their noble purpose by understanding the importance of character education, while also reducing teacher turnover and increasing job satisfaction.</a:t>
            </a:r>
          </a:p>
        </p:txBody>
      </p:sp>
      <p:sp>
        <p:nvSpPr>
          <p:cNvPr id="63" name="TextBox 62">
            <a:extLst>
              <a:ext uri="{FF2B5EF4-FFF2-40B4-BE49-F238E27FC236}">
                <a16:creationId xmlns:a16="http://schemas.microsoft.com/office/drawing/2014/main" id="{16583295-5D16-1D4F-8DF3-750D18EE4DF1}"/>
              </a:ext>
            </a:extLst>
          </p:cNvPr>
          <p:cNvSpPr txBox="1"/>
          <p:nvPr/>
        </p:nvSpPr>
        <p:spPr>
          <a:xfrm>
            <a:off x="4103733" y="8023099"/>
            <a:ext cx="3468771" cy="1015663"/>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Contact Priscilla Frost, Director of TACE, at pfrost@characterplus.org for more information.</a:t>
            </a:r>
          </a:p>
          <a:p>
            <a:pPr algn="just"/>
            <a:endParaRPr lang="en-US" sz="1200" i="1" dirty="0">
              <a:solidFill>
                <a:srgbClr val="3666AE"/>
              </a:solidFill>
              <a:latin typeface="Palatino Linotype"/>
              <a:cs typeface="Palatino Linotype"/>
            </a:endParaRPr>
          </a:p>
          <a:p>
            <a:pPr algn="just"/>
            <a:endParaRPr lang="en-US" sz="1200" i="1" dirty="0">
              <a:solidFill>
                <a:srgbClr val="3666AE"/>
              </a:solidFill>
              <a:latin typeface="Palatino Linotype"/>
              <a:cs typeface="Palatino Linotype"/>
            </a:endParaRPr>
          </a:p>
          <a:p>
            <a:pPr algn="just"/>
            <a:endParaRPr lang="en-US" sz="1200" i="1" dirty="0">
              <a:solidFill>
                <a:srgbClr val="3666AE"/>
              </a:solidFill>
              <a:latin typeface="Palatino Linotype"/>
              <a:cs typeface="Palatino Linotype"/>
            </a:endParaRPr>
          </a:p>
        </p:txBody>
      </p:sp>
      <p:sp>
        <p:nvSpPr>
          <p:cNvPr id="2" name="TextBox 1">
            <a:extLst>
              <a:ext uri="{FF2B5EF4-FFF2-40B4-BE49-F238E27FC236}">
                <a16:creationId xmlns:a16="http://schemas.microsoft.com/office/drawing/2014/main" id="{50437D42-AE04-BA17-9FAA-63091CC8F57E}"/>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3" name="TextBox 2">
            <a:extLst>
              <a:ext uri="{FF2B5EF4-FFF2-40B4-BE49-F238E27FC236}">
                <a16:creationId xmlns:a16="http://schemas.microsoft.com/office/drawing/2014/main" id="{DE7963A9-1325-9305-0517-6CF2E9ED4969}"/>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718F6D68-91E7-3510-4302-7DFA7B67A9D0}"/>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0871964C-F84C-0FA1-3D17-4954D3F14ABE}"/>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6" name="TextBox 5">
            <a:extLst>
              <a:ext uri="{FF2B5EF4-FFF2-40B4-BE49-F238E27FC236}">
                <a16:creationId xmlns:a16="http://schemas.microsoft.com/office/drawing/2014/main" id="{57F4B1AB-DB14-1AA8-24F7-8EC6DC31B750}"/>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3AEBF020-0A70-CC8F-B8D7-9676410E2F42}"/>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79A35F4C-7947-8C9D-2214-4ED32A32BB30}"/>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8C787CAF-4DF0-435B-6700-4020C082F276}"/>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AC18D3AE-0E93-DE23-52E3-5AA9BDA2CC55}"/>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35A1A999-9458-4E86-93EA-B8B560B1E029}"/>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49964"/>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5256369D-A74E-B0AB-C1C4-5E0CA7CB83E7}"/>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8C430333-5F2E-666A-44C4-81F5EE1D4EC9}"/>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61EF7655-395E-22F2-AF17-5913603BD326}"/>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230F854D-1ECF-B3A8-090D-57320ED16C78}"/>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64E9A0B8-386E-C596-DCD5-06D8B44D0139}"/>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13F870DB-747B-7D09-6973-79E795D5A7C7}"/>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E04B9C68-FF57-D9F8-BBDF-FA2141BCFFFD}"/>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3D7FE71F-C76B-6A9F-64A0-D6B43A86DAA6}"/>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50" name="TextBox 49">
            <a:extLst>
              <a:ext uri="{FF2B5EF4-FFF2-40B4-BE49-F238E27FC236}">
                <a16:creationId xmlns:a16="http://schemas.microsoft.com/office/drawing/2014/main" id="{23D214AE-C682-9176-0651-1692E27D6996}"/>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1376386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orange text on a white background&#10;&#10;Description automatically generated">
            <a:extLst>
              <a:ext uri="{FF2B5EF4-FFF2-40B4-BE49-F238E27FC236}">
                <a16:creationId xmlns:a16="http://schemas.microsoft.com/office/drawing/2014/main" id="{BFD3114A-A396-4F15-B8C4-D035EF29E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2151866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42</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0630F542-176A-8246-A70C-4A19BA832C27}"/>
              </a:ext>
            </a:extLst>
          </p:cNvPr>
          <p:cNvSpPr txBox="1"/>
          <p:nvPr/>
        </p:nvSpPr>
        <p:spPr>
          <a:xfrm>
            <a:off x="4103733" y="1357089"/>
            <a:ext cx="3468771" cy="1384995"/>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To provide expert training and resources in character education to educators and to inspire and equip them as teacher-leaders with best practices and methods for social, emotional, and character development for students. </a:t>
            </a:r>
            <a:r>
              <a:rPr lang="en-US" sz="1200" i="1" dirty="0" err="1">
                <a:solidFill>
                  <a:srgbClr val="3666AE"/>
                </a:solidFill>
                <a:latin typeface="Palatino Linotype"/>
                <a:cs typeface="Palatino Linotype"/>
              </a:rPr>
              <a:t>vTACE</a:t>
            </a:r>
            <a:r>
              <a:rPr lang="en-US" sz="1200" i="1" dirty="0">
                <a:solidFill>
                  <a:srgbClr val="3666AE"/>
                </a:solidFill>
                <a:latin typeface="Palatino Linotype"/>
                <a:cs typeface="Palatino Linotype"/>
              </a:rPr>
              <a:t> will be highly interactive and personally engaging. </a:t>
            </a:r>
            <a:r>
              <a:rPr lang="en-US" sz="1200" i="1" dirty="0" err="1">
                <a:solidFill>
                  <a:srgbClr val="3666AE"/>
                </a:solidFill>
                <a:latin typeface="Palatino Linotype"/>
                <a:cs typeface="Palatino Linotype"/>
              </a:rPr>
              <a:t>vTACE</a:t>
            </a:r>
            <a:r>
              <a:rPr lang="en-US" sz="1200" i="1" dirty="0">
                <a:solidFill>
                  <a:srgbClr val="3666AE"/>
                </a:solidFill>
                <a:latin typeface="Palatino Linotype"/>
                <a:cs typeface="Palatino Linotype"/>
              </a:rPr>
              <a:t> is a LIVE  SYNCHRONOUS EXPERIENCE on ZOOM.</a:t>
            </a:r>
          </a:p>
        </p:txBody>
      </p:sp>
      <p:sp>
        <p:nvSpPr>
          <p:cNvPr id="60" name="TextBox 59">
            <a:extLst>
              <a:ext uri="{FF2B5EF4-FFF2-40B4-BE49-F238E27FC236}">
                <a16:creationId xmlns:a16="http://schemas.microsoft.com/office/drawing/2014/main" id="{AAFD93A5-6A97-8A4A-BB6E-C29D47659A64}"/>
              </a:ext>
            </a:extLst>
          </p:cNvPr>
          <p:cNvSpPr txBox="1"/>
          <p:nvPr/>
        </p:nvSpPr>
        <p:spPr>
          <a:xfrm>
            <a:off x="4103733" y="3505510"/>
            <a:ext cx="3468771" cy="1938992"/>
          </a:xfrm>
          <a:prstGeom prst="rect">
            <a:avLst/>
          </a:prstGeom>
          <a:noFill/>
        </p:spPr>
        <p:txBody>
          <a:bodyPr wrap="square" rtlCol="0">
            <a:spAutoFit/>
          </a:bodyPr>
          <a:lstStyle/>
          <a:p>
            <a:pPr algn="just"/>
            <a:r>
              <a:rPr lang="en-US" sz="1200" i="1" dirty="0" err="1">
                <a:solidFill>
                  <a:srgbClr val="3666AE"/>
                </a:solidFill>
                <a:latin typeface="Palatino Linotype"/>
                <a:cs typeface="Palatino Linotype"/>
              </a:rPr>
              <a:t>vTACE</a:t>
            </a:r>
            <a:r>
              <a:rPr lang="en-US" sz="1200" i="1" dirty="0">
                <a:solidFill>
                  <a:srgbClr val="3666AE"/>
                </a:solidFill>
                <a:latin typeface="Palatino Linotype"/>
                <a:cs typeface="Palatino Linotype"/>
              </a:rPr>
              <a:t> is a year-long cohort led by experts in the field of Character Development. It will include the following topics: Understanding Self &amp; Others; The ABC’s (Autonomy, Belonging, Competence) of Character; History &amp; Frameworks; Class Meetings &amp; Structures; Self-Care &amp; Mindfulness; Positive Relationships; Classroom Management; Trauma, Diversity, Equity, &amp; Bias Awareness; Curriculum Integration; Building Effective Communication with Parents &amp; Coworkers; &amp; Student Empowerment.</a:t>
            </a:r>
          </a:p>
        </p:txBody>
      </p:sp>
      <p:sp>
        <p:nvSpPr>
          <p:cNvPr id="62" name="TextBox 61">
            <a:extLst>
              <a:ext uri="{FF2B5EF4-FFF2-40B4-BE49-F238E27FC236}">
                <a16:creationId xmlns:a16="http://schemas.microsoft.com/office/drawing/2014/main" id="{A1695D06-909E-E044-B8BF-F7EDFC9E2419}"/>
              </a:ext>
            </a:extLst>
          </p:cNvPr>
          <p:cNvSpPr txBox="1"/>
          <p:nvPr/>
        </p:nvSpPr>
        <p:spPr>
          <a:xfrm>
            <a:off x="4103733" y="5722847"/>
            <a:ext cx="3468771" cy="1035564"/>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The outcome of this academy is to equip teachers to live their noble purpose by understanding the importance of character education, while also lowering teacher turnover and increasing job satisfaction.</a:t>
            </a:r>
          </a:p>
        </p:txBody>
      </p:sp>
      <p:sp>
        <p:nvSpPr>
          <p:cNvPr id="63" name="TextBox 62">
            <a:extLst>
              <a:ext uri="{FF2B5EF4-FFF2-40B4-BE49-F238E27FC236}">
                <a16:creationId xmlns:a16="http://schemas.microsoft.com/office/drawing/2014/main" id="{16583295-5D16-1D4F-8DF3-750D18EE4DF1}"/>
              </a:ext>
            </a:extLst>
          </p:cNvPr>
          <p:cNvSpPr txBox="1"/>
          <p:nvPr/>
        </p:nvSpPr>
        <p:spPr>
          <a:xfrm>
            <a:off x="4103733" y="8023099"/>
            <a:ext cx="3468771" cy="1200329"/>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Contact Debbie Fox, CharacterPlus Facilitator, at dfox@characterplus.org for more information.</a:t>
            </a:r>
          </a:p>
          <a:p>
            <a:pPr algn="just"/>
            <a:endParaRPr lang="en-US" sz="1200" i="1" dirty="0">
              <a:solidFill>
                <a:srgbClr val="3666AE"/>
              </a:solidFill>
              <a:latin typeface="Palatino Linotype"/>
              <a:cs typeface="Palatino Linotype"/>
            </a:endParaRPr>
          </a:p>
          <a:p>
            <a:pPr algn="just"/>
            <a:endParaRPr lang="en-US" sz="1200" i="1" dirty="0">
              <a:solidFill>
                <a:srgbClr val="3666AE"/>
              </a:solidFill>
              <a:latin typeface="Palatino Linotype"/>
              <a:cs typeface="Palatino Linotype"/>
            </a:endParaRPr>
          </a:p>
          <a:p>
            <a:pPr algn="just"/>
            <a:endParaRPr lang="en-US" sz="1200" i="1" dirty="0">
              <a:solidFill>
                <a:srgbClr val="3666AE"/>
              </a:solidFill>
              <a:latin typeface="Palatino Linotype"/>
              <a:cs typeface="Palatino Linotype"/>
            </a:endParaRPr>
          </a:p>
          <a:p>
            <a:pPr algn="just"/>
            <a:endParaRPr lang="en-US" sz="1200" i="1" dirty="0">
              <a:solidFill>
                <a:srgbClr val="3666AE"/>
              </a:solidFill>
              <a:latin typeface="Palatino Linotype"/>
              <a:cs typeface="Palatino Linotype"/>
            </a:endParaRPr>
          </a:p>
        </p:txBody>
      </p:sp>
      <p:sp>
        <p:nvSpPr>
          <p:cNvPr id="2" name="TextBox 1">
            <a:extLst>
              <a:ext uri="{FF2B5EF4-FFF2-40B4-BE49-F238E27FC236}">
                <a16:creationId xmlns:a16="http://schemas.microsoft.com/office/drawing/2014/main" id="{DC7E7564-02A3-0268-0D14-E7EFC0842E8D}"/>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3" name="TextBox 2">
            <a:extLst>
              <a:ext uri="{FF2B5EF4-FFF2-40B4-BE49-F238E27FC236}">
                <a16:creationId xmlns:a16="http://schemas.microsoft.com/office/drawing/2014/main" id="{85E00609-2137-0174-B53F-8F2D008DAE38}"/>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F879B232-542E-C740-CA0D-F0081E05701C}"/>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0ED49EC1-17A2-4412-1932-431655AC9364}"/>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6" name="TextBox 5">
            <a:extLst>
              <a:ext uri="{FF2B5EF4-FFF2-40B4-BE49-F238E27FC236}">
                <a16:creationId xmlns:a16="http://schemas.microsoft.com/office/drawing/2014/main" id="{D1AE6271-93B4-2689-597A-4A7C96B986FD}"/>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6C25EAE7-D817-1066-DB5E-BC19C56E1770}"/>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2E7565F3-2CD2-F0EE-74C0-59ABA0E3C22D}"/>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7EE6F756-56C7-DC2D-E7DA-FF2BC6C32223}"/>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76255789-EF88-C333-3D51-1D41A687E361}"/>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CDAD69CF-FDE2-8DC6-EFD2-94486E45E31A}"/>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47872"/>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C8CCCE01-F8B7-DFCE-D96C-D7330A5A9054}"/>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A8E102DF-D7E9-D5C7-397F-4FE29E961987}"/>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CC75C6E2-AC6C-6944-289E-8245D64E9165}"/>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0C63A265-9485-7A74-957E-FF24A923D66E}"/>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65F7E8F8-265C-7CFB-5CFB-133CBC3A06BC}"/>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solidFill>
                <a:latin typeface="Palatino Linotype"/>
                <a:cs typeface="Palatino Linotype"/>
              </a:rPr>
              <a:t>VIRTUAL TEACHER ACADEMY </a:t>
            </a:r>
          </a:p>
          <a:p>
            <a:r>
              <a:rPr lang="en-US" sz="1400" b="1" dirty="0">
                <a:solidFill>
                  <a:srgbClr val="3666B0"/>
                </a:solidFill>
                <a:latin typeface="Palatino Linotype"/>
                <a:cs typeface="Palatino Linotype"/>
              </a:rPr>
              <a:t>IN CHARACTER ED (</a:t>
            </a:r>
            <a:r>
              <a:rPr lang="en-US" sz="1400" b="1" dirty="0" err="1">
                <a:solidFill>
                  <a:srgbClr val="3666B0"/>
                </a:solidFill>
                <a:latin typeface="Palatino Linotype"/>
                <a:cs typeface="Palatino Linotype"/>
              </a:rPr>
              <a:t>vTACE</a:t>
            </a:r>
            <a:r>
              <a:rPr lang="en-US" sz="1400" b="1" dirty="0">
                <a:solidFill>
                  <a:srgbClr val="3666B0"/>
                </a:solidFill>
                <a:latin typeface="Palatino Linotype"/>
                <a:cs typeface="Palatino Linotype"/>
              </a:rPr>
              <a:t>)</a:t>
            </a:r>
          </a:p>
        </p:txBody>
      </p:sp>
      <p:sp>
        <p:nvSpPr>
          <p:cNvPr id="18" name="TextBox 17">
            <a:extLst>
              <a:ext uri="{FF2B5EF4-FFF2-40B4-BE49-F238E27FC236}">
                <a16:creationId xmlns:a16="http://schemas.microsoft.com/office/drawing/2014/main" id="{39090A23-600A-D0A0-ECFD-8FF1D2EACD68}"/>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4CC229A4-8549-8866-1C2D-895041D89D14}"/>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AEB33E4D-15FA-6359-876D-CC215F2C67C5}"/>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50" name="TextBox 49">
            <a:extLst>
              <a:ext uri="{FF2B5EF4-FFF2-40B4-BE49-F238E27FC236}">
                <a16:creationId xmlns:a16="http://schemas.microsoft.com/office/drawing/2014/main" id="{7FC3D821-404E-768C-B947-BB20DCE8DC8B}"/>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2008377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orange flyer&#10;&#10;Description automatically generated">
            <a:extLst>
              <a:ext uri="{FF2B5EF4-FFF2-40B4-BE49-F238E27FC236}">
                <a16:creationId xmlns:a16="http://schemas.microsoft.com/office/drawing/2014/main" id="{CC99A746-7E93-C0AE-C481-7ED7DA462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2615391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83B344-2F85-5C48-A723-DDCF6CB5EBBD}"/>
              </a:ext>
            </a:extLst>
          </p:cNvPr>
          <p:cNvSpPr/>
          <p:nvPr/>
        </p:nvSpPr>
        <p:spPr>
          <a:xfrm>
            <a:off x="443345" y="3837709"/>
            <a:ext cx="7038110" cy="2355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ildren smiling for a photo&#10;&#10;Description automatically generated">
            <a:extLst>
              <a:ext uri="{FF2B5EF4-FFF2-40B4-BE49-F238E27FC236}">
                <a16:creationId xmlns:a16="http://schemas.microsoft.com/office/drawing/2014/main" id="{AEE541DE-9E3A-5246-0B2C-AB7719475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2879290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DF10076E-9CB8-4572-1146-0C9A1359E3A4}"/>
              </a:ext>
            </a:extLst>
          </p:cNvPr>
          <p:cNvSpPr/>
          <p:nvPr/>
        </p:nvSpPr>
        <p:spPr>
          <a:xfrm>
            <a:off x="3257503" y="-933014"/>
            <a:ext cx="6256000" cy="11653284"/>
          </a:xfrm>
          <a:prstGeom prst="ellipse">
            <a:avLst/>
          </a:prstGeom>
          <a:solidFill>
            <a:srgbClr val="3666B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pic>
        <p:nvPicPr>
          <p:cNvPr id="8" name="Picture 7">
            <a:extLst>
              <a:ext uri="{FF2B5EF4-FFF2-40B4-BE49-F238E27FC236}">
                <a16:creationId xmlns:a16="http://schemas.microsoft.com/office/drawing/2014/main" id="{1D881E67-6DEF-1FCB-873A-75D77B92A913}"/>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1303501" y="5989037"/>
            <a:ext cx="6530628" cy="4338841"/>
          </a:xfrm>
          <a:prstGeom prst="rect">
            <a:avLst/>
          </a:prstGeom>
        </p:spPr>
      </p:pic>
      <p:sp>
        <p:nvSpPr>
          <p:cNvPr id="6" name="TextBox 5"/>
          <p:cNvSpPr txBox="1"/>
          <p:nvPr/>
        </p:nvSpPr>
        <p:spPr>
          <a:xfrm>
            <a:off x="276264" y="196031"/>
            <a:ext cx="3137256" cy="615553"/>
          </a:xfrm>
          <a:prstGeom prst="rect">
            <a:avLst/>
          </a:prstGeom>
          <a:noFill/>
        </p:spPr>
        <p:txBody>
          <a:bodyPr wrap="square" rtlCol="0">
            <a:spAutoFit/>
          </a:bodyPr>
          <a:lstStyle/>
          <a:p>
            <a:r>
              <a:rPr lang="en-US" sz="3400" dirty="0">
                <a:solidFill>
                  <a:srgbClr val="3666B0"/>
                </a:solidFill>
                <a:latin typeface="Palatino Linotype"/>
                <a:cs typeface="Palatino Linotype"/>
              </a:rPr>
              <a:t>PROGRAMS</a:t>
            </a:r>
          </a:p>
        </p:txBody>
      </p:sp>
      <p:sp>
        <p:nvSpPr>
          <p:cNvPr id="59" name="TextBox 58">
            <a:extLst>
              <a:ext uri="{FF2B5EF4-FFF2-40B4-BE49-F238E27FC236}">
                <a16:creationId xmlns:a16="http://schemas.microsoft.com/office/drawing/2014/main" id="{60BD2D95-1DED-F24D-B250-BE35FB022363}"/>
              </a:ext>
            </a:extLst>
          </p:cNvPr>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5</a:t>
            </a:r>
          </a:p>
        </p:txBody>
      </p:sp>
      <p:sp>
        <p:nvSpPr>
          <p:cNvPr id="82" name="TextBox 81">
            <a:extLst>
              <a:ext uri="{FF2B5EF4-FFF2-40B4-BE49-F238E27FC236}">
                <a16:creationId xmlns:a16="http://schemas.microsoft.com/office/drawing/2014/main" id="{D854C919-6FC5-BB40-BDAB-153FB0A23698}"/>
              </a:ext>
            </a:extLst>
          </p:cNvPr>
          <p:cNvSpPr txBox="1"/>
          <p:nvPr/>
        </p:nvSpPr>
        <p:spPr>
          <a:xfrm>
            <a:off x="5262703" y="175015"/>
            <a:ext cx="2884642" cy="615553"/>
          </a:xfrm>
          <a:prstGeom prst="rect">
            <a:avLst/>
          </a:prstGeom>
          <a:noFill/>
        </p:spPr>
        <p:txBody>
          <a:bodyPr wrap="square" rtlCol="0">
            <a:spAutoFit/>
          </a:bodyPr>
          <a:lstStyle/>
          <a:p>
            <a:pPr algn="ctr"/>
            <a:r>
              <a:rPr lang="en-US" sz="3400" dirty="0">
                <a:solidFill>
                  <a:srgbClr val="F86A47"/>
                </a:solidFill>
                <a:latin typeface="Palatino Linotype"/>
                <a:cs typeface="Palatino Linotype"/>
              </a:rPr>
              <a:t>IMPACT</a:t>
            </a:r>
          </a:p>
        </p:txBody>
      </p:sp>
      <p:sp>
        <p:nvSpPr>
          <p:cNvPr id="36" name="TextBox 35">
            <a:extLst>
              <a:ext uri="{FF2B5EF4-FFF2-40B4-BE49-F238E27FC236}">
                <a16:creationId xmlns:a16="http://schemas.microsoft.com/office/drawing/2014/main" id="{BA620A4E-D0C7-54A1-51B6-0C6AA0498095}"/>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solidFill>
                <a:latin typeface="Palatino Linotype"/>
                <a:cs typeface="Palatino Linotype"/>
              </a:rPr>
              <a:t>CHARACTERPLUS WAY </a:t>
            </a:r>
          </a:p>
        </p:txBody>
      </p:sp>
      <p:sp>
        <p:nvSpPr>
          <p:cNvPr id="38" name="TextBox 37">
            <a:extLst>
              <a:ext uri="{FF2B5EF4-FFF2-40B4-BE49-F238E27FC236}">
                <a16:creationId xmlns:a16="http://schemas.microsoft.com/office/drawing/2014/main" id="{3FE57533-810D-686B-44F5-E8F92FA37563}"/>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solidFill>
                <a:latin typeface="Palatino Linotype"/>
                <a:cs typeface="Palatino Linotype"/>
              </a:rPr>
              <a:t>TEACHER ACADEMY IN CHARACTER ED (TACE)</a:t>
            </a:r>
          </a:p>
        </p:txBody>
      </p:sp>
      <p:sp>
        <p:nvSpPr>
          <p:cNvPr id="39" name="TextBox 38">
            <a:extLst>
              <a:ext uri="{FF2B5EF4-FFF2-40B4-BE49-F238E27FC236}">
                <a16:creationId xmlns:a16="http://schemas.microsoft.com/office/drawing/2014/main" id="{71D5D01E-67E1-399F-DDD1-90329FBD7A73}"/>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solidFill>
                <a:latin typeface="Palatino Linotype"/>
                <a:cs typeface="Palatino Linotype"/>
              </a:rPr>
              <a:t>AT THE TABLE – WOMEN IN LEADERSHIP</a:t>
            </a:r>
          </a:p>
        </p:txBody>
      </p:sp>
      <p:sp>
        <p:nvSpPr>
          <p:cNvPr id="41" name="TextBox 40">
            <a:extLst>
              <a:ext uri="{FF2B5EF4-FFF2-40B4-BE49-F238E27FC236}">
                <a16:creationId xmlns:a16="http://schemas.microsoft.com/office/drawing/2014/main" id="{33B8753B-E200-5DE8-52BC-1A68C59C54F7}"/>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solidFill>
                <a:latin typeface="Palatino Linotype"/>
                <a:cs typeface="Palatino Linotype"/>
              </a:rPr>
              <a:t>SOCIO-EMOTIONAL LEADERSHIP FOUNDATIONS (</a:t>
            </a:r>
            <a:r>
              <a:rPr lang="en-US" sz="1400" b="1" dirty="0" err="1">
                <a:solidFill>
                  <a:srgbClr val="3666B0"/>
                </a:solidFill>
                <a:latin typeface="Palatino Linotype"/>
                <a:cs typeface="Palatino Linotype"/>
              </a:rPr>
              <a:t>SELf</a:t>
            </a:r>
            <a:r>
              <a:rPr lang="en-US" sz="1400" b="1" dirty="0">
                <a:solidFill>
                  <a:srgbClr val="3666B0"/>
                </a:solidFill>
                <a:latin typeface="Palatino Linotype"/>
                <a:cs typeface="Palatino Linotype"/>
              </a:rPr>
              <a:t>)</a:t>
            </a:r>
          </a:p>
        </p:txBody>
      </p:sp>
      <p:sp>
        <p:nvSpPr>
          <p:cNvPr id="45" name="TextBox 44">
            <a:extLst>
              <a:ext uri="{FF2B5EF4-FFF2-40B4-BE49-F238E27FC236}">
                <a16:creationId xmlns:a16="http://schemas.microsoft.com/office/drawing/2014/main" id="{EEBDDC14-0CDA-07EA-70C8-04B711B518CB}"/>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solidFill>
                <a:latin typeface="Palatino Linotype"/>
                <a:cs typeface="Palatino Linotype"/>
              </a:rPr>
              <a:t>cSURVEY</a:t>
            </a:r>
            <a:endParaRPr lang="en-US" sz="1400" b="1" dirty="0">
              <a:solidFill>
                <a:srgbClr val="3666B0"/>
              </a:solidFill>
              <a:latin typeface="Palatino Linotype"/>
              <a:cs typeface="Palatino Linotype"/>
            </a:endParaRPr>
          </a:p>
        </p:txBody>
      </p:sp>
      <p:sp>
        <p:nvSpPr>
          <p:cNvPr id="46" name="TextBox 45">
            <a:extLst>
              <a:ext uri="{FF2B5EF4-FFF2-40B4-BE49-F238E27FC236}">
                <a16:creationId xmlns:a16="http://schemas.microsoft.com/office/drawing/2014/main" id="{06C8230B-D7EF-D763-E005-2D31C4767028}"/>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solidFill>
                <a:latin typeface="Palatino Linotype"/>
                <a:cs typeface="Palatino Linotype"/>
              </a:rPr>
              <a:t>CULTURE &amp; CLIMATE ASSESSMENTS (C2AUDIT)</a:t>
            </a:r>
          </a:p>
        </p:txBody>
      </p:sp>
      <p:sp>
        <p:nvSpPr>
          <p:cNvPr id="47" name="TextBox 46">
            <a:extLst>
              <a:ext uri="{FF2B5EF4-FFF2-40B4-BE49-F238E27FC236}">
                <a16:creationId xmlns:a16="http://schemas.microsoft.com/office/drawing/2014/main" id="{58CCE3DA-09C9-F6B4-1415-F1E7187AF0F8}"/>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solidFill>
                <a:latin typeface="Palatino Linotype"/>
                <a:cs typeface="Palatino Linotype"/>
              </a:rPr>
              <a:t>iCHARACTERPLUS</a:t>
            </a:r>
            <a:endParaRPr lang="en-US" sz="1400" b="1" dirty="0">
              <a:solidFill>
                <a:srgbClr val="3666B0"/>
              </a:solidFill>
              <a:latin typeface="Palatino Linotype"/>
              <a:cs typeface="Palatino Linotype"/>
            </a:endParaRPr>
          </a:p>
        </p:txBody>
      </p:sp>
      <p:sp>
        <p:nvSpPr>
          <p:cNvPr id="48" name="TextBox 47">
            <a:extLst>
              <a:ext uri="{FF2B5EF4-FFF2-40B4-BE49-F238E27FC236}">
                <a16:creationId xmlns:a16="http://schemas.microsoft.com/office/drawing/2014/main" id="{F66EB3CB-66D0-BD13-8FC0-BA306F0BF084}"/>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solidFill>
                <a:latin typeface="Palatino Linotype"/>
                <a:cs typeface="Palatino Linotype"/>
              </a:rPr>
              <a:t>SCHOOLS OF CHARACTER (SOC) APPLICATION SUPPORT </a:t>
            </a:r>
          </a:p>
        </p:txBody>
      </p:sp>
      <p:sp>
        <p:nvSpPr>
          <p:cNvPr id="49" name="TextBox 48">
            <a:extLst>
              <a:ext uri="{FF2B5EF4-FFF2-40B4-BE49-F238E27FC236}">
                <a16:creationId xmlns:a16="http://schemas.microsoft.com/office/drawing/2014/main" id="{118E7887-9FF9-1ECB-0853-A11C5C6372B1}"/>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solidFill>
                <a:latin typeface="Palatino Linotype"/>
                <a:cs typeface="Palatino Linotype"/>
              </a:rPr>
              <a:t>EQUITY &amp; JUSTICE ACADEMY </a:t>
            </a:r>
          </a:p>
          <a:p>
            <a:r>
              <a:rPr lang="en-US" sz="1400" b="1" dirty="0">
                <a:solidFill>
                  <a:srgbClr val="3666B0"/>
                </a:solidFill>
                <a:latin typeface="Palatino Linotype"/>
                <a:cs typeface="Palatino Linotype"/>
              </a:rPr>
              <a:t>IN CHARACTER ED (EJACE)</a:t>
            </a:r>
          </a:p>
        </p:txBody>
      </p:sp>
      <p:sp>
        <p:nvSpPr>
          <p:cNvPr id="50" name="TextBox 49">
            <a:extLst>
              <a:ext uri="{FF2B5EF4-FFF2-40B4-BE49-F238E27FC236}">
                <a16:creationId xmlns:a16="http://schemas.microsoft.com/office/drawing/2014/main" id="{EB69B056-445E-292B-01EC-811B4AE29E74}"/>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solidFill>
                <a:latin typeface="Palatino Linotype"/>
                <a:cs typeface="Palatino Linotype"/>
              </a:rPr>
              <a:t>ATHLEADERSHIP ACADEMY IN CHARACTER ED (AACE)</a:t>
            </a:r>
          </a:p>
        </p:txBody>
      </p:sp>
      <p:sp>
        <p:nvSpPr>
          <p:cNvPr id="51" name="TextBox 50">
            <a:extLst>
              <a:ext uri="{FF2B5EF4-FFF2-40B4-BE49-F238E27FC236}">
                <a16:creationId xmlns:a16="http://schemas.microsoft.com/office/drawing/2014/main" id="{73D406C5-F257-6AE9-456E-3452A8EBFB5E}"/>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solidFill>
                <a:latin typeface="Palatino Linotype"/>
                <a:cs typeface="Palatino Linotype"/>
              </a:rPr>
              <a:t>DISTRICT LEADER ACADEMY</a:t>
            </a:r>
          </a:p>
          <a:p>
            <a:r>
              <a:rPr lang="en-US" sz="1400" b="1" dirty="0">
                <a:solidFill>
                  <a:srgbClr val="3666B0"/>
                </a:solidFill>
                <a:latin typeface="Palatino Linotype"/>
                <a:cs typeface="Palatino Linotype"/>
              </a:rPr>
              <a:t>IN CHARACTER ED (</a:t>
            </a:r>
            <a:r>
              <a:rPr lang="en-US" sz="1400" b="1" dirty="0" err="1">
                <a:solidFill>
                  <a:srgbClr val="3666B0"/>
                </a:solidFill>
                <a:latin typeface="Palatino Linotype"/>
                <a:cs typeface="Palatino Linotype"/>
              </a:rPr>
              <a:t>dLACE</a:t>
            </a:r>
            <a:r>
              <a:rPr lang="en-US" sz="1400" b="1" dirty="0">
                <a:solidFill>
                  <a:srgbClr val="3666B0"/>
                </a:solidFill>
                <a:latin typeface="Palatino Linotype"/>
                <a:cs typeface="Palatino Linotype"/>
              </a:rPr>
              <a:t>)</a:t>
            </a:r>
          </a:p>
        </p:txBody>
      </p:sp>
      <p:sp>
        <p:nvSpPr>
          <p:cNvPr id="52" name="TextBox 51">
            <a:extLst>
              <a:ext uri="{FF2B5EF4-FFF2-40B4-BE49-F238E27FC236}">
                <a16:creationId xmlns:a16="http://schemas.microsoft.com/office/drawing/2014/main" id="{7A0D854F-B69A-7DDD-D80E-3F1E47D4E7A1}"/>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solidFill>
                <a:latin typeface="Palatino Linotype"/>
                <a:cs typeface="Palatino Linotype"/>
              </a:rPr>
              <a:t>CULTURE CARRIERS</a:t>
            </a:r>
          </a:p>
        </p:txBody>
      </p:sp>
      <p:sp>
        <p:nvSpPr>
          <p:cNvPr id="53" name="TextBox 52">
            <a:extLst>
              <a:ext uri="{FF2B5EF4-FFF2-40B4-BE49-F238E27FC236}">
                <a16:creationId xmlns:a16="http://schemas.microsoft.com/office/drawing/2014/main" id="{443359D3-BDAF-DAA6-3543-E90196D2251D}"/>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solidFill>
                <a:latin typeface="Palatino Linotype"/>
                <a:cs typeface="Palatino Linotype"/>
              </a:rPr>
              <a:t>CHAMPIONS FOR CHARACTER</a:t>
            </a:r>
          </a:p>
        </p:txBody>
      </p:sp>
      <p:sp>
        <p:nvSpPr>
          <p:cNvPr id="54" name="TextBox 53">
            <a:extLst>
              <a:ext uri="{FF2B5EF4-FFF2-40B4-BE49-F238E27FC236}">
                <a16:creationId xmlns:a16="http://schemas.microsoft.com/office/drawing/2014/main" id="{7882E83A-77D6-0553-BEE9-15B8E1EB4D1E}"/>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solidFill>
                <a:latin typeface="Palatino Linotype"/>
                <a:cs typeface="Palatino Linotype"/>
              </a:rPr>
              <a:t>DISTRICT TRAINING SERIES</a:t>
            </a:r>
          </a:p>
          <a:p>
            <a:r>
              <a:rPr lang="en-US" sz="1400" b="1" dirty="0">
                <a:solidFill>
                  <a:srgbClr val="3666B0"/>
                </a:solidFill>
                <a:latin typeface="Palatino Linotype"/>
                <a:cs typeface="Palatino Linotype"/>
              </a:rPr>
              <a:t>WORKSHOPS</a:t>
            </a:r>
          </a:p>
        </p:txBody>
      </p:sp>
      <p:sp>
        <p:nvSpPr>
          <p:cNvPr id="55" name="TextBox 54">
            <a:extLst>
              <a:ext uri="{FF2B5EF4-FFF2-40B4-BE49-F238E27FC236}">
                <a16:creationId xmlns:a16="http://schemas.microsoft.com/office/drawing/2014/main" id="{EF1EB03E-2DAC-3C09-6412-D693AA26EF85}"/>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solidFill>
                <a:latin typeface="Palatino Linotype"/>
                <a:cs typeface="Palatino Linotype"/>
              </a:rPr>
              <a:t>VIRTUAL TEACHER ACADEMY </a:t>
            </a:r>
          </a:p>
          <a:p>
            <a:r>
              <a:rPr lang="en-US" sz="1400" b="1" dirty="0">
                <a:solidFill>
                  <a:srgbClr val="3666B0"/>
                </a:solidFill>
                <a:latin typeface="Palatino Linotype"/>
                <a:cs typeface="Palatino Linotype"/>
              </a:rPr>
              <a:t>IN CHARACTER ED (</a:t>
            </a:r>
            <a:r>
              <a:rPr lang="en-US" sz="1400" b="1" dirty="0" err="1">
                <a:solidFill>
                  <a:srgbClr val="3666B0"/>
                </a:solidFill>
                <a:latin typeface="Palatino Linotype"/>
                <a:cs typeface="Palatino Linotype"/>
              </a:rPr>
              <a:t>vTACE</a:t>
            </a:r>
            <a:r>
              <a:rPr lang="en-US" sz="1400" b="1" dirty="0">
                <a:solidFill>
                  <a:srgbClr val="3666B0"/>
                </a:solidFill>
                <a:latin typeface="Palatino Linotype"/>
                <a:cs typeface="Palatino Linotype"/>
              </a:rPr>
              <a:t>)</a:t>
            </a:r>
          </a:p>
        </p:txBody>
      </p:sp>
      <p:sp>
        <p:nvSpPr>
          <p:cNvPr id="61" name="TextBox 60">
            <a:extLst>
              <a:ext uri="{FF2B5EF4-FFF2-40B4-BE49-F238E27FC236}">
                <a16:creationId xmlns:a16="http://schemas.microsoft.com/office/drawing/2014/main" id="{267AE028-FCC1-0C44-A7D6-90FCC167436F}"/>
              </a:ext>
            </a:extLst>
          </p:cNvPr>
          <p:cNvSpPr txBox="1"/>
          <p:nvPr/>
        </p:nvSpPr>
        <p:spPr>
          <a:xfrm>
            <a:off x="4151747" y="3279877"/>
            <a:ext cx="3517635"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school climate, culture, and academic excellence </a:t>
            </a:r>
          </a:p>
        </p:txBody>
      </p:sp>
      <p:sp>
        <p:nvSpPr>
          <p:cNvPr id="62" name="TextBox 61">
            <a:extLst>
              <a:ext uri="{FF2B5EF4-FFF2-40B4-BE49-F238E27FC236}">
                <a16:creationId xmlns:a16="http://schemas.microsoft.com/office/drawing/2014/main" id="{30CCF46E-344C-B74C-9267-6F4F48AB25C4}"/>
              </a:ext>
            </a:extLst>
          </p:cNvPr>
          <p:cNvSpPr txBox="1"/>
          <p:nvPr/>
        </p:nvSpPr>
        <p:spPr>
          <a:xfrm>
            <a:off x="4475211" y="9428646"/>
            <a:ext cx="3194171"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expertly equip your future teacher leaders </a:t>
            </a:r>
          </a:p>
        </p:txBody>
      </p:sp>
      <p:sp>
        <p:nvSpPr>
          <p:cNvPr id="63" name="TextBox 62">
            <a:extLst>
              <a:ext uri="{FF2B5EF4-FFF2-40B4-BE49-F238E27FC236}">
                <a16:creationId xmlns:a16="http://schemas.microsoft.com/office/drawing/2014/main" id="{E4E2CC2D-1318-984A-B5C8-3DF7C97CF1D8}"/>
              </a:ext>
            </a:extLst>
          </p:cNvPr>
          <p:cNvSpPr txBox="1"/>
          <p:nvPr/>
        </p:nvSpPr>
        <p:spPr>
          <a:xfrm>
            <a:off x="4139847" y="895220"/>
            <a:ext cx="3529535"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character-focused athletes and coaches </a:t>
            </a:r>
          </a:p>
        </p:txBody>
      </p:sp>
      <p:sp>
        <p:nvSpPr>
          <p:cNvPr id="65" name="TextBox 64">
            <a:extLst>
              <a:ext uri="{FF2B5EF4-FFF2-40B4-BE49-F238E27FC236}">
                <a16:creationId xmlns:a16="http://schemas.microsoft.com/office/drawing/2014/main" id="{E40F2B45-32B6-B04F-BA98-55A96F3CD502}"/>
              </a:ext>
            </a:extLst>
          </p:cNvPr>
          <p:cNvSpPr txBox="1"/>
          <p:nvPr/>
        </p:nvSpPr>
        <p:spPr>
          <a:xfrm>
            <a:off x="4165538" y="8318816"/>
            <a:ext cx="3503844"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lead with a social-emotional foundation </a:t>
            </a:r>
          </a:p>
        </p:txBody>
      </p:sp>
      <p:sp>
        <p:nvSpPr>
          <p:cNvPr id="66" name="TextBox 65">
            <a:extLst>
              <a:ext uri="{FF2B5EF4-FFF2-40B4-BE49-F238E27FC236}">
                <a16:creationId xmlns:a16="http://schemas.microsoft.com/office/drawing/2014/main" id="{837D0C6B-2D44-8744-A74B-21CFF4C77848}"/>
              </a:ext>
            </a:extLst>
          </p:cNvPr>
          <p:cNvSpPr txBox="1"/>
          <p:nvPr/>
        </p:nvSpPr>
        <p:spPr>
          <a:xfrm>
            <a:off x="4139847" y="6910565"/>
            <a:ext cx="3529535"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just, equitable, and inclusive school culture</a:t>
            </a:r>
          </a:p>
        </p:txBody>
      </p:sp>
      <p:sp>
        <p:nvSpPr>
          <p:cNvPr id="75" name="TextBox 74">
            <a:extLst>
              <a:ext uri="{FF2B5EF4-FFF2-40B4-BE49-F238E27FC236}">
                <a16:creationId xmlns:a16="http://schemas.microsoft.com/office/drawing/2014/main" id="{25F9D170-89BA-0F4C-8955-447D68230F67}"/>
              </a:ext>
            </a:extLst>
          </p:cNvPr>
          <p:cNvSpPr txBox="1"/>
          <p:nvPr/>
        </p:nvSpPr>
        <p:spPr>
          <a:xfrm>
            <a:off x="4165538" y="4483429"/>
            <a:ext cx="3503844"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culture and climate measurement</a:t>
            </a:r>
          </a:p>
        </p:txBody>
      </p:sp>
      <p:sp>
        <p:nvSpPr>
          <p:cNvPr id="80" name="TextBox 79">
            <a:extLst>
              <a:ext uri="{FF2B5EF4-FFF2-40B4-BE49-F238E27FC236}">
                <a16:creationId xmlns:a16="http://schemas.microsoft.com/office/drawing/2014/main" id="{2F4C8888-9307-F346-BAE6-0C146FDE5444}"/>
              </a:ext>
            </a:extLst>
          </p:cNvPr>
          <p:cNvSpPr txBox="1"/>
          <p:nvPr/>
        </p:nvSpPr>
        <p:spPr>
          <a:xfrm>
            <a:off x="4165538" y="6334207"/>
            <a:ext cx="3503844"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generate new ideas and share perspectives </a:t>
            </a:r>
          </a:p>
        </p:txBody>
      </p:sp>
      <p:sp>
        <p:nvSpPr>
          <p:cNvPr id="81" name="TextBox 80">
            <a:extLst>
              <a:ext uri="{FF2B5EF4-FFF2-40B4-BE49-F238E27FC236}">
                <a16:creationId xmlns:a16="http://schemas.microsoft.com/office/drawing/2014/main" id="{93A14316-CE5E-F24D-98ED-51C60463C0DF}"/>
              </a:ext>
            </a:extLst>
          </p:cNvPr>
          <p:cNvSpPr txBox="1"/>
          <p:nvPr/>
        </p:nvSpPr>
        <p:spPr>
          <a:xfrm>
            <a:off x="4293125" y="7774967"/>
            <a:ext cx="3376257"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equip yourself to confidently lead the process </a:t>
            </a:r>
          </a:p>
        </p:txBody>
      </p:sp>
      <p:sp>
        <p:nvSpPr>
          <p:cNvPr id="84" name="TextBox 83">
            <a:extLst>
              <a:ext uri="{FF2B5EF4-FFF2-40B4-BE49-F238E27FC236}">
                <a16:creationId xmlns:a16="http://schemas.microsoft.com/office/drawing/2014/main" id="{E850AB7E-F20A-5D4E-A6EB-C02090ABC221}"/>
              </a:ext>
            </a:extLst>
          </p:cNvPr>
          <p:cNvSpPr txBox="1"/>
          <p:nvPr/>
        </p:nvSpPr>
        <p:spPr>
          <a:xfrm>
            <a:off x="4165538" y="7358587"/>
            <a:ext cx="3503844"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character workshops and resources at the ready</a:t>
            </a:r>
          </a:p>
        </p:txBody>
      </p:sp>
      <p:sp>
        <p:nvSpPr>
          <p:cNvPr id="85" name="TextBox 84">
            <a:extLst>
              <a:ext uri="{FF2B5EF4-FFF2-40B4-BE49-F238E27FC236}">
                <a16:creationId xmlns:a16="http://schemas.microsoft.com/office/drawing/2014/main" id="{05403630-E795-CD44-8410-7C3CC9D40A67}"/>
              </a:ext>
            </a:extLst>
          </p:cNvPr>
          <p:cNvSpPr txBox="1"/>
          <p:nvPr/>
        </p:nvSpPr>
        <p:spPr>
          <a:xfrm>
            <a:off x="4139847" y="1432124"/>
            <a:ext cx="3529535"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affirm women educators’ noble purpose </a:t>
            </a:r>
          </a:p>
        </p:txBody>
      </p:sp>
      <p:sp>
        <p:nvSpPr>
          <p:cNvPr id="87" name="TextBox 86">
            <a:extLst>
              <a:ext uri="{FF2B5EF4-FFF2-40B4-BE49-F238E27FC236}">
                <a16:creationId xmlns:a16="http://schemas.microsoft.com/office/drawing/2014/main" id="{BDAE9B8A-ACAA-8E49-8A9D-1CB7E1E1DC73}"/>
              </a:ext>
            </a:extLst>
          </p:cNvPr>
          <p:cNvSpPr txBox="1"/>
          <p:nvPr/>
        </p:nvSpPr>
        <p:spPr>
          <a:xfrm>
            <a:off x="4089302" y="4893530"/>
            <a:ext cx="3580080"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 an expert opinion for your building</a:t>
            </a:r>
          </a:p>
        </p:txBody>
      </p:sp>
      <p:sp>
        <p:nvSpPr>
          <p:cNvPr id="88" name="TextBox 87">
            <a:extLst>
              <a:ext uri="{FF2B5EF4-FFF2-40B4-BE49-F238E27FC236}">
                <a16:creationId xmlns:a16="http://schemas.microsoft.com/office/drawing/2014/main" id="{7F7C7629-D207-A840-9CD2-48DF0091C2AF}"/>
              </a:ext>
            </a:extLst>
          </p:cNvPr>
          <p:cNvSpPr txBox="1"/>
          <p:nvPr/>
        </p:nvSpPr>
        <p:spPr>
          <a:xfrm>
            <a:off x="4144057" y="8850280"/>
            <a:ext cx="3525325"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expertly equip your future teacher leaders </a:t>
            </a:r>
          </a:p>
        </p:txBody>
      </p:sp>
      <p:sp>
        <p:nvSpPr>
          <p:cNvPr id="89" name="TextBox 88">
            <a:extLst>
              <a:ext uri="{FF2B5EF4-FFF2-40B4-BE49-F238E27FC236}">
                <a16:creationId xmlns:a16="http://schemas.microsoft.com/office/drawing/2014/main" id="{45F4C279-8AAC-6B42-99FB-2A2066A37ED3}"/>
              </a:ext>
            </a:extLst>
          </p:cNvPr>
          <p:cNvSpPr txBox="1"/>
          <p:nvPr/>
        </p:nvSpPr>
        <p:spPr>
          <a:xfrm>
            <a:off x="3923958" y="5367978"/>
            <a:ext cx="3745424"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character equipped educators beyond the classroom  </a:t>
            </a:r>
          </a:p>
        </p:txBody>
      </p:sp>
      <p:sp>
        <p:nvSpPr>
          <p:cNvPr id="56" name="TextBox 55">
            <a:extLst>
              <a:ext uri="{FF2B5EF4-FFF2-40B4-BE49-F238E27FC236}">
                <a16:creationId xmlns:a16="http://schemas.microsoft.com/office/drawing/2014/main" id="{E615765B-05E9-5DB3-E513-ED6D96215CE9}"/>
              </a:ext>
            </a:extLst>
          </p:cNvPr>
          <p:cNvSpPr txBox="1"/>
          <p:nvPr/>
        </p:nvSpPr>
        <p:spPr>
          <a:xfrm>
            <a:off x="4144057" y="1886419"/>
            <a:ext cx="3525325"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schools dedicated to service learning </a:t>
            </a:r>
          </a:p>
        </p:txBody>
      </p:sp>
      <p:sp>
        <p:nvSpPr>
          <p:cNvPr id="58" name="TextBox 57">
            <a:extLst>
              <a:ext uri="{FF2B5EF4-FFF2-40B4-BE49-F238E27FC236}">
                <a16:creationId xmlns:a16="http://schemas.microsoft.com/office/drawing/2014/main" id="{FA4A3A4E-800D-D442-A12F-3C38CDC6CFB3}"/>
              </a:ext>
            </a:extLst>
          </p:cNvPr>
          <p:cNvSpPr txBox="1"/>
          <p:nvPr/>
        </p:nvSpPr>
        <p:spPr>
          <a:xfrm>
            <a:off x="4139847" y="5776497"/>
            <a:ext cx="3529535" cy="284552"/>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develop a chief character officer for your district </a:t>
            </a:r>
          </a:p>
        </p:txBody>
      </p:sp>
      <p:sp>
        <p:nvSpPr>
          <p:cNvPr id="2" name="TextBox 1">
            <a:extLst>
              <a:ext uri="{FF2B5EF4-FFF2-40B4-BE49-F238E27FC236}">
                <a16:creationId xmlns:a16="http://schemas.microsoft.com/office/drawing/2014/main" id="{9B560088-5ED4-FACF-4D13-6A2EA06E38DF}"/>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solidFill>
                <a:latin typeface="Palatino Linotype"/>
                <a:cs typeface="Palatino Linotype"/>
              </a:rPr>
              <a:t>COUNSELING ACADEMY IN CHARACTER ED (CACE)</a:t>
            </a:r>
          </a:p>
        </p:txBody>
      </p:sp>
      <p:sp>
        <p:nvSpPr>
          <p:cNvPr id="3" name="TextBox 2">
            <a:extLst>
              <a:ext uri="{FF2B5EF4-FFF2-40B4-BE49-F238E27FC236}">
                <a16:creationId xmlns:a16="http://schemas.microsoft.com/office/drawing/2014/main" id="{37677187-17F4-3107-A703-06F242D01C56}"/>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solidFill>
                <a:latin typeface="Palatino Linotype"/>
                <a:cs typeface="Palatino Linotype"/>
              </a:rPr>
              <a:t>CHARACTER VISIONS</a:t>
            </a:r>
          </a:p>
        </p:txBody>
      </p:sp>
      <p:sp>
        <p:nvSpPr>
          <p:cNvPr id="7" name="TextBox 6">
            <a:extLst>
              <a:ext uri="{FF2B5EF4-FFF2-40B4-BE49-F238E27FC236}">
                <a16:creationId xmlns:a16="http://schemas.microsoft.com/office/drawing/2014/main" id="{263E3FC6-AE9B-3B63-2260-67B72096A0E0}"/>
              </a:ext>
            </a:extLst>
          </p:cNvPr>
          <p:cNvSpPr txBox="1"/>
          <p:nvPr/>
        </p:nvSpPr>
        <p:spPr>
          <a:xfrm>
            <a:off x="4151747" y="3651074"/>
            <a:ext cx="3517635"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middle school character education curriculum </a:t>
            </a:r>
          </a:p>
        </p:txBody>
      </p:sp>
      <p:sp>
        <p:nvSpPr>
          <p:cNvPr id="9" name="TextBox 8">
            <a:extLst>
              <a:ext uri="{FF2B5EF4-FFF2-40B4-BE49-F238E27FC236}">
                <a16:creationId xmlns:a16="http://schemas.microsoft.com/office/drawing/2014/main" id="{1F4911CE-0112-5944-193F-944F27A47051}"/>
              </a:ext>
            </a:extLst>
          </p:cNvPr>
          <p:cNvSpPr txBox="1"/>
          <p:nvPr/>
        </p:nvSpPr>
        <p:spPr>
          <a:xfrm>
            <a:off x="3608149" y="4046553"/>
            <a:ext cx="4061233"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a community of wellness for mental health professionals</a:t>
            </a:r>
          </a:p>
        </p:txBody>
      </p:sp>
      <p:sp>
        <p:nvSpPr>
          <p:cNvPr id="10" name="TextBox 9">
            <a:extLst>
              <a:ext uri="{FF2B5EF4-FFF2-40B4-BE49-F238E27FC236}">
                <a16:creationId xmlns:a16="http://schemas.microsoft.com/office/drawing/2014/main" id="{33424952-C86E-2F21-BFDC-FFAF2C273EAD}"/>
              </a:ext>
            </a:extLst>
          </p:cNvPr>
          <p:cNvSpPr txBox="1"/>
          <p:nvPr/>
        </p:nvSpPr>
        <p:spPr>
          <a:xfrm>
            <a:off x="4165538" y="2830864"/>
            <a:ext cx="3503844"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digital citizenship and character ed technology  </a:t>
            </a:r>
          </a:p>
        </p:txBody>
      </p:sp>
      <p:sp>
        <p:nvSpPr>
          <p:cNvPr id="4" name="TextBox 3">
            <a:extLst>
              <a:ext uri="{FF2B5EF4-FFF2-40B4-BE49-F238E27FC236}">
                <a16:creationId xmlns:a16="http://schemas.microsoft.com/office/drawing/2014/main" id="{055C5438-97F0-7D3E-AEBA-E46A4D46D7E2}"/>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solidFill>
                <a:latin typeface="Palatino Linotype"/>
                <a:cs typeface="Palatino Linotype"/>
              </a:rPr>
              <a:t>CHARACTER-BASED </a:t>
            </a:r>
          </a:p>
          <a:p>
            <a:r>
              <a:rPr lang="en-US" sz="1400" b="1" dirty="0">
                <a:solidFill>
                  <a:srgbClr val="3666B0"/>
                </a:solidFill>
                <a:latin typeface="Palatino Linotype"/>
                <a:cs typeface="Palatino Linotype"/>
              </a:rPr>
              <a:t>DISCIPLINE (CBASE)</a:t>
            </a:r>
          </a:p>
        </p:txBody>
      </p:sp>
      <p:sp>
        <p:nvSpPr>
          <p:cNvPr id="5" name="TextBox 4">
            <a:extLst>
              <a:ext uri="{FF2B5EF4-FFF2-40B4-BE49-F238E27FC236}">
                <a16:creationId xmlns:a16="http://schemas.microsoft.com/office/drawing/2014/main" id="{E61A3659-9D2A-EC40-D16D-A7CEB77723FB}"/>
              </a:ext>
            </a:extLst>
          </p:cNvPr>
          <p:cNvSpPr txBox="1"/>
          <p:nvPr/>
        </p:nvSpPr>
        <p:spPr>
          <a:xfrm>
            <a:off x="4144057" y="2346663"/>
            <a:ext cx="3525325" cy="276999"/>
          </a:xfrm>
          <a:prstGeom prst="rect">
            <a:avLst/>
          </a:prstGeom>
          <a:noFill/>
        </p:spPr>
        <p:txBody>
          <a:bodyPr wrap="square" rtlCol="0">
            <a:spAutoFit/>
          </a:bodyPr>
          <a:lstStyle/>
          <a:p>
            <a:pPr algn="r"/>
            <a:r>
              <a:rPr lang="en-US" sz="1200" b="1" i="1" dirty="0">
                <a:solidFill>
                  <a:srgbClr val="F86A47"/>
                </a:solidFill>
                <a:latin typeface="Palatino Linotype"/>
                <a:cs typeface="Palatino Linotype"/>
              </a:rPr>
              <a:t>student discipline with dignity </a:t>
            </a:r>
          </a:p>
        </p:txBody>
      </p:sp>
      <p:sp>
        <p:nvSpPr>
          <p:cNvPr id="11" name="TextBox 10">
            <a:extLst>
              <a:ext uri="{FF2B5EF4-FFF2-40B4-BE49-F238E27FC236}">
                <a16:creationId xmlns:a16="http://schemas.microsoft.com/office/drawing/2014/main" id="{656CC86B-CA6D-C05C-E9D6-6934004AE17D}"/>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solidFill>
                <a:latin typeface="Palatino Linotype"/>
                <a:cs typeface="Palatino Linotype"/>
              </a:rPr>
              <a:t>CHARACTER-BASED TECHNOLOGY ACADEMY (CBTECH)</a:t>
            </a:r>
          </a:p>
        </p:txBody>
      </p:sp>
    </p:spTree>
    <p:extLst>
      <p:ext uri="{BB962C8B-B14F-4D97-AF65-F5344CB8AC3E}">
        <p14:creationId xmlns:p14="http://schemas.microsoft.com/office/powerpoint/2010/main" val="2674971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a:spLocks noChangeAspect="1"/>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6</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27AF22BF-2CED-0646-B333-A52E3F30B64B}"/>
              </a:ext>
            </a:extLst>
          </p:cNvPr>
          <p:cNvSpPr txBox="1"/>
          <p:nvPr/>
        </p:nvSpPr>
        <p:spPr>
          <a:xfrm>
            <a:off x="4103733" y="1345330"/>
            <a:ext cx="3468771" cy="1754326"/>
          </a:xfrm>
          <a:prstGeom prst="rect">
            <a:avLst/>
          </a:prstGeom>
          <a:noFill/>
        </p:spPr>
        <p:txBody>
          <a:bodyPr wrap="square" rtlCol="0">
            <a:spAutoFit/>
          </a:bodyPr>
          <a:lstStyle/>
          <a:p>
            <a:pPr lvl="0" algn="just"/>
            <a:r>
              <a:rPr lang="en-US" sz="1200" i="1" dirty="0">
                <a:solidFill>
                  <a:srgbClr val="3666AE"/>
                </a:solidFill>
                <a:latin typeface="Palatino Linotype"/>
                <a:cs typeface="Palatino Linotype"/>
              </a:rPr>
              <a:t>CharacterPlus has adapted its ABCs process for creating Autonomy (voice and choice), Belonging (being a valued part of a community), and Competence (knowing you can do what’s expected of you) for college and high school coaches and their athletes. </a:t>
            </a:r>
            <a:r>
              <a:rPr lang="en-US" sz="1200" i="1" dirty="0" err="1">
                <a:solidFill>
                  <a:srgbClr val="3666AE"/>
                </a:solidFill>
                <a:latin typeface="Palatino Linotype"/>
                <a:cs typeface="Palatino Linotype"/>
              </a:rPr>
              <a:t>Athleaders</a:t>
            </a:r>
            <a:r>
              <a:rPr lang="en-US" sz="1200" i="1" dirty="0">
                <a:solidFill>
                  <a:srgbClr val="3666AE"/>
                </a:solidFill>
                <a:latin typeface="Palatino Linotype"/>
                <a:cs typeface="Palatino Linotype"/>
              </a:rPr>
              <a:t> from each school will become aware of and hone their own virtue and character strengths and leadership potential to help their team thrive and succeed.</a:t>
            </a:r>
          </a:p>
        </p:txBody>
      </p:sp>
      <p:sp>
        <p:nvSpPr>
          <p:cNvPr id="60" name="TextBox 59">
            <a:extLst>
              <a:ext uri="{FF2B5EF4-FFF2-40B4-BE49-F238E27FC236}">
                <a16:creationId xmlns:a16="http://schemas.microsoft.com/office/drawing/2014/main" id="{FEEB6FF8-FD81-FF42-BC91-C4EBDEF58AD4}"/>
              </a:ext>
            </a:extLst>
          </p:cNvPr>
          <p:cNvSpPr txBox="1"/>
          <p:nvPr/>
        </p:nvSpPr>
        <p:spPr>
          <a:xfrm>
            <a:off x="4103733" y="3520286"/>
            <a:ext cx="3468771" cy="1569660"/>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The </a:t>
            </a:r>
            <a:r>
              <a:rPr lang="en-US" sz="1200" i="1" dirty="0" err="1">
                <a:solidFill>
                  <a:srgbClr val="3666AE"/>
                </a:solidFill>
                <a:latin typeface="Palatino Linotype"/>
                <a:cs typeface="Palatino Linotype"/>
              </a:rPr>
              <a:t>Athleadership</a:t>
            </a:r>
            <a:r>
              <a:rPr lang="en-US" sz="1200" i="1" dirty="0">
                <a:solidFill>
                  <a:srgbClr val="3666AE"/>
                </a:solidFill>
                <a:latin typeface="Palatino Linotype"/>
                <a:cs typeface="Palatino Linotype"/>
              </a:rPr>
              <a:t> Academy in Character Education (AACE) provides character education skill-building for NCAA and high school athletes. Annually, each participating university, college, or high school selects two student-athletes from every sport to attend AACE training, allowing them to become </a:t>
            </a:r>
            <a:r>
              <a:rPr lang="en-US" sz="1200" i="1" dirty="0" err="1">
                <a:solidFill>
                  <a:srgbClr val="3666AE"/>
                </a:solidFill>
                <a:latin typeface="Palatino Linotype"/>
                <a:cs typeface="Palatino Linotype"/>
              </a:rPr>
              <a:t>Athleaders</a:t>
            </a:r>
            <a:r>
              <a:rPr lang="en-US" sz="1200" i="1" dirty="0">
                <a:solidFill>
                  <a:srgbClr val="3666AE"/>
                </a:solidFill>
                <a:latin typeface="Palatino Linotype"/>
                <a:cs typeface="Palatino Linotype"/>
              </a:rPr>
              <a:t>.  </a:t>
            </a:r>
          </a:p>
          <a:p>
            <a:pPr algn="just"/>
            <a:endParaRPr lang="en-US" sz="1200" i="1" dirty="0">
              <a:solidFill>
                <a:srgbClr val="3666AE"/>
              </a:solidFill>
              <a:latin typeface="Palatino Linotype"/>
              <a:cs typeface="Palatino Linotype"/>
            </a:endParaRPr>
          </a:p>
        </p:txBody>
      </p:sp>
      <p:sp>
        <p:nvSpPr>
          <p:cNvPr id="62" name="TextBox 61">
            <a:extLst>
              <a:ext uri="{FF2B5EF4-FFF2-40B4-BE49-F238E27FC236}">
                <a16:creationId xmlns:a16="http://schemas.microsoft.com/office/drawing/2014/main" id="{07A54F57-89E1-024E-86DF-7405CCC2E9FC}"/>
              </a:ext>
            </a:extLst>
          </p:cNvPr>
          <p:cNvSpPr txBox="1"/>
          <p:nvPr/>
        </p:nvSpPr>
        <p:spPr>
          <a:xfrm>
            <a:off x="4103733" y="5730988"/>
            <a:ext cx="3468771" cy="1569660"/>
          </a:xfrm>
          <a:prstGeom prst="rect">
            <a:avLst/>
          </a:prstGeom>
          <a:noFill/>
        </p:spPr>
        <p:txBody>
          <a:bodyPr wrap="square" rtlCol="0">
            <a:spAutoFit/>
          </a:bodyPr>
          <a:lstStyle/>
          <a:p>
            <a:pPr lvl="0" algn="just"/>
            <a:r>
              <a:rPr lang="en-US" sz="1200" i="1" dirty="0">
                <a:solidFill>
                  <a:srgbClr val="3666AE"/>
                </a:solidFill>
                <a:latin typeface="Palatino Linotype"/>
                <a:cs typeface="Palatino Linotype"/>
              </a:rPr>
              <a:t>Athletes and coaches gain an awareness of the relationship hurdles impeding high performance team culture. Participant athletes reflect the personal commitment outcomes we at CharacterPlus love to see - athletes feeling valued (free of bias), team culture where everyone belongs (welcomed regardless), and empowering leadership (voices heard, ideas appreciated).</a:t>
            </a:r>
            <a:endParaRPr lang="en" sz="1200" i="1" dirty="0">
              <a:solidFill>
                <a:srgbClr val="3666AE"/>
              </a:solidFill>
              <a:latin typeface="Palatino Linotype"/>
              <a:cs typeface="Palatino Linotype"/>
            </a:endParaRPr>
          </a:p>
        </p:txBody>
      </p:sp>
      <p:sp>
        <p:nvSpPr>
          <p:cNvPr id="63" name="TextBox 62">
            <a:extLst>
              <a:ext uri="{FF2B5EF4-FFF2-40B4-BE49-F238E27FC236}">
                <a16:creationId xmlns:a16="http://schemas.microsoft.com/office/drawing/2014/main" id="{5C4E838E-54D5-1E4D-8A9F-0EF0311E5039}"/>
              </a:ext>
            </a:extLst>
          </p:cNvPr>
          <p:cNvSpPr txBox="1"/>
          <p:nvPr/>
        </p:nvSpPr>
        <p:spPr>
          <a:xfrm>
            <a:off x="4103733" y="8012245"/>
            <a:ext cx="3468771" cy="646331"/>
          </a:xfrm>
          <a:prstGeom prst="rect">
            <a:avLst/>
          </a:prstGeom>
          <a:noFill/>
        </p:spPr>
        <p:txBody>
          <a:bodyPr wrap="square" rtlCol="0">
            <a:spAutoFit/>
          </a:bodyPr>
          <a:lstStyle/>
          <a:p>
            <a:r>
              <a:rPr lang="en-US" sz="1200" i="1" dirty="0">
                <a:solidFill>
                  <a:srgbClr val="3666AE"/>
                </a:solidFill>
                <a:latin typeface="Palatino Linotype"/>
                <a:cs typeface="Palatino Linotype"/>
              </a:rPr>
              <a:t>Contact Todd Moeller, Director, </a:t>
            </a:r>
            <a:r>
              <a:rPr lang="en-US" sz="1200" i="1" dirty="0" err="1">
                <a:solidFill>
                  <a:srgbClr val="3666AE"/>
                </a:solidFill>
                <a:latin typeface="Palatino Linotype"/>
                <a:cs typeface="Palatino Linotype"/>
              </a:rPr>
              <a:t>Athleadership</a:t>
            </a:r>
            <a:r>
              <a:rPr lang="en-US" sz="1200" i="1" dirty="0">
                <a:solidFill>
                  <a:srgbClr val="3666AE"/>
                </a:solidFill>
                <a:latin typeface="Palatino Linotype"/>
                <a:cs typeface="Palatino Linotype"/>
              </a:rPr>
              <a:t> Academy in Character Education (AACE), at </a:t>
            </a:r>
            <a:r>
              <a:rPr lang="en-US" sz="1200" i="1" dirty="0" err="1">
                <a:solidFill>
                  <a:srgbClr val="3666AE"/>
                </a:solidFill>
                <a:latin typeface="Palatino Linotype"/>
                <a:cs typeface="Palatino Linotype"/>
              </a:rPr>
              <a:t>tmoeller@characterplus.org</a:t>
            </a:r>
            <a:r>
              <a:rPr lang="en-US" sz="1200" i="1" dirty="0">
                <a:solidFill>
                  <a:srgbClr val="3666AE"/>
                </a:solidFill>
                <a:latin typeface="Palatino Linotype"/>
                <a:cs typeface="Palatino Linotype"/>
              </a:rPr>
              <a:t>.</a:t>
            </a:r>
          </a:p>
        </p:txBody>
      </p:sp>
      <p:sp>
        <p:nvSpPr>
          <p:cNvPr id="2" name="TextBox 1">
            <a:extLst>
              <a:ext uri="{FF2B5EF4-FFF2-40B4-BE49-F238E27FC236}">
                <a16:creationId xmlns:a16="http://schemas.microsoft.com/office/drawing/2014/main" id="{238BCE6A-2FAC-50E8-0FCF-E4E17E1DDBBB}"/>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3" name="TextBox 2">
            <a:extLst>
              <a:ext uri="{FF2B5EF4-FFF2-40B4-BE49-F238E27FC236}">
                <a16:creationId xmlns:a16="http://schemas.microsoft.com/office/drawing/2014/main" id="{4DF7D277-96A7-49DB-1D14-FE816918C39F}"/>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B02CC4D5-1E8F-061B-665D-771C7985A8E2}"/>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2E998E30-F9E6-DC5E-3319-CDF2EB5B5162}"/>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6" name="TextBox 5">
            <a:extLst>
              <a:ext uri="{FF2B5EF4-FFF2-40B4-BE49-F238E27FC236}">
                <a16:creationId xmlns:a16="http://schemas.microsoft.com/office/drawing/2014/main" id="{43382828-18E7-DC8F-BA85-E2F4643753A0}"/>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D9E5A597-D516-87CE-6979-B9274D524A25}"/>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CAFD083E-1596-94CF-5779-E66428B9543D}"/>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D43B31F1-EAA1-7FA4-14EA-80B149CD6B4D}"/>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DED81E5F-0A7A-8FBE-1608-4A2924EE21E7}"/>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8B0903EC-3B01-3A7D-95FE-BD36DD06FC6E}"/>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19D14DEB-E034-0990-7857-A84A115AE746}"/>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95AE3744-2341-DE8F-DF92-1324EC53D1CC}"/>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0CB190FE-2E81-3F3C-5B64-D17B43BF89DA}"/>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FD5A41F8-56C4-943B-481C-BFC336E65576}"/>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8B43C791-BD81-7BFE-EB93-2AF4252458B4}"/>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504E8FB5-789C-1684-E46C-D26D106A9352}"/>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2B9F6F50-2168-A370-37B2-FDE73F9A0173}"/>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9322D0FF-1534-1272-3470-1B1AA344EFFF}"/>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50" name="TextBox 49">
            <a:extLst>
              <a:ext uri="{FF2B5EF4-FFF2-40B4-BE49-F238E27FC236}">
                <a16:creationId xmlns:a16="http://schemas.microsoft.com/office/drawing/2014/main" id="{BA522066-3FA6-6DCE-ECDB-2CB55D7D4846}"/>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1187486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ochure with text and images&#10;&#10;Description automatically generated">
            <a:extLst>
              <a:ext uri="{FF2B5EF4-FFF2-40B4-BE49-F238E27FC236}">
                <a16:creationId xmlns:a16="http://schemas.microsoft.com/office/drawing/2014/main" id="{46AEA3C0-7EC4-1A00-8F47-FF2FC5923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3454653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5593915-2097-F345-A1BA-DEC5C01F670E}"/>
              </a:ext>
            </a:extLst>
          </p:cNvPr>
          <p:cNvSpPr/>
          <p:nvPr/>
        </p:nvSpPr>
        <p:spPr>
          <a:xfrm>
            <a:off x="-2130976" y="-858340"/>
            <a:ext cx="6256000" cy="11653284"/>
          </a:xfrm>
          <a:prstGeom prst="ellipse">
            <a:avLst/>
          </a:prstGeom>
          <a:solidFill>
            <a:srgbClr val="F86A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8FF7"/>
              </a:solidFill>
            </a:endParaRPr>
          </a:p>
        </p:txBody>
      </p:sp>
      <p:sp>
        <p:nvSpPr>
          <p:cNvPr id="40" name="TextBox 39">
            <a:extLst>
              <a:ext uri="{FF2B5EF4-FFF2-40B4-BE49-F238E27FC236}">
                <a16:creationId xmlns:a16="http://schemas.microsoft.com/office/drawing/2014/main" id="{A60DA64B-CD87-AB4F-9878-FAB89EDBF61D}"/>
              </a:ext>
            </a:extLst>
          </p:cNvPr>
          <p:cNvSpPr txBox="1"/>
          <p:nvPr/>
        </p:nvSpPr>
        <p:spPr>
          <a:xfrm>
            <a:off x="4063276" y="538904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OUTCOME</a:t>
            </a:r>
          </a:p>
        </p:txBody>
      </p:sp>
      <p:pic>
        <p:nvPicPr>
          <p:cNvPr id="7" name="Picture 6" descr="transparentimageCplu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90" y="7891197"/>
            <a:ext cx="4877181" cy="3657600"/>
          </a:xfrm>
          <a:prstGeom prst="rect">
            <a:avLst/>
          </a:prstGeom>
        </p:spPr>
      </p:pic>
      <p:sp>
        <p:nvSpPr>
          <p:cNvPr id="45" name="TextBox 44"/>
          <p:cNvSpPr txBox="1"/>
          <p:nvPr/>
        </p:nvSpPr>
        <p:spPr>
          <a:xfrm>
            <a:off x="4473610" y="9710846"/>
            <a:ext cx="2859175" cy="276999"/>
          </a:xfrm>
          <a:prstGeom prst="rect">
            <a:avLst/>
          </a:prstGeom>
          <a:noFill/>
        </p:spPr>
        <p:txBody>
          <a:bodyPr wrap="square" rtlCol="0">
            <a:spAutoFit/>
          </a:bodyPr>
          <a:lstStyle/>
          <a:p>
            <a:pPr algn="ctr"/>
            <a:r>
              <a:rPr lang="en-US" sz="1200" i="1" dirty="0">
                <a:solidFill>
                  <a:srgbClr val="F2734A"/>
                </a:solidFill>
                <a:latin typeface="Palatino Linotype"/>
                <a:cs typeface="Palatino Linotype"/>
              </a:rPr>
              <a:t>programs, workshops, &amp; support</a:t>
            </a:r>
          </a:p>
        </p:txBody>
      </p:sp>
      <p:sp>
        <p:nvSpPr>
          <p:cNvPr id="35" name="TextBox 34"/>
          <p:cNvSpPr txBox="1"/>
          <p:nvPr/>
        </p:nvSpPr>
        <p:spPr>
          <a:xfrm>
            <a:off x="7035800" y="9731072"/>
            <a:ext cx="865060" cy="230832"/>
          </a:xfrm>
          <a:prstGeom prst="rect">
            <a:avLst/>
          </a:prstGeom>
          <a:noFill/>
        </p:spPr>
        <p:txBody>
          <a:bodyPr wrap="square" rtlCol="0">
            <a:spAutoFit/>
          </a:bodyPr>
          <a:lstStyle/>
          <a:p>
            <a:pPr algn="ctr"/>
            <a:r>
              <a:rPr lang="en-US" sz="900" i="1" dirty="0">
                <a:solidFill>
                  <a:srgbClr val="3666AE"/>
                </a:solidFill>
                <a:latin typeface="Palatino Linotype"/>
                <a:cs typeface="Palatino Linotype"/>
              </a:rPr>
              <a:t>Page 8</a:t>
            </a:r>
          </a:p>
        </p:txBody>
      </p:sp>
      <p:sp>
        <p:nvSpPr>
          <p:cNvPr id="36" name="TextBox 35">
            <a:extLst>
              <a:ext uri="{FF2B5EF4-FFF2-40B4-BE49-F238E27FC236}">
                <a16:creationId xmlns:a16="http://schemas.microsoft.com/office/drawing/2014/main" id="{373490EC-629D-7C40-8AC7-7AEDC7F3842F}"/>
              </a:ext>
            </a:extLst>
          </p:cNvPr>
          <p:cNvSpPr txBox="1"/>
          <p:nvPr/>
        </p:nvSpPr>
        <p:spPr>
          <a:xfrm>
            <a:off x="94069" y="188145"/>
            <a:ext cx="3715701" cy="630942"/>
          </a:xfrm>
          <a:prstGeom prst="rect">
            <a:avLst/>
          </a:prstGeom>
          <a:noFill/>
        </p:spPr>
        <p:txBody>
          <a:bodyPr wrap="square" rtlCol="0">
            <a:spAutoFit/>
          </a:bodyPr>
          <a:lstStyle/>
          <a:p>
            <a:r>
              <a:rPr lang="en-US" sz="3500" dirty="0">
                <a:solidFill>
                  <a:srgbClr val="3666B0"/>
                </a:solidFill>
                <a:latin typeface="Palatino Linotype"/>
                <a:cs typeface="Palatino Linotype"/>
              </a:rPr>
              <a:t>CHARACTER</a:t>
            </a:r>
          </a:p>
        </p:txBody>
      </p:sp>
      <p:sp>
        <p:nvSpPr>
          <p:cNvPr id="37" name="TextBox 36">
            <a:extLst>
              <a:ext uri="{FF2B5EF4-FFF2-40B4-BE49-F238E27FC236}">
                <a16:creationId xmlns:a16="http://schemas.microsoft.com/office/drawing/2014/main" id="{4589C77A-E5A1-774B-B6E5-3F59DA3E6C98}"/>
              </a:ext>
            </a:extLst>
          </p:cNvPr>
          <p:cNvSpPr txBox="1"/>
          <p:nvPr/>
        </p:nvSpPr>
        <p:spPr>
          <a:xfrm>
            <a:off x="3139533" y="199437"/>
            <a:ext cx="4962108" cy="600164"/>
          </a:xfrm>
          <a:prstGeom prst="rect">
            <a:avLst/>
          </a:prstGeom>
          <a:noFill/>
        </p:spPr>
        <p:txBody>
          <a:bodyPr wrap="square" rtlCol="0">
            <a:spAutoFit/>
          </a:bodyPr>
          <a:lstStyle/>
          <a:p>
            <a:r>
              <a:rPr lang="en-US" sz="3300" dirty="0">
                <a:solidFill>
                  <a:srgbClr val="F86A47"/>
                </a:solidFill>
                <a:latin typeface="Palatino Linotype"/>
                <a:cs typeface="Palatino Linotype"/>
              </a:rPr>
              <a:t>GOES THE DISTANCE  </a:t>
            </a:r>
          </a:p>
        </p:txBody>
      </p:sp>
      <p:sp>
        <p:nvSpPr>
          <p:cNvPr id="38" name="TextBox 37">
            <a:extLst>
              <a:ext uri="{FF2B5EF4-FFF2-40B4-BE49-F238E27FC236}">
                <a16:creationId xmlns:a16="http://schemas.microsoft.com/office/drawing/2014/main" id="{6762AF3B-B828-F749-A9E2-1AFE3B3B33F1}"/>
              </a:ext>
            </a:extLst>
          </p:cNvPr>
          <p:cNvSpPr txBox="1"/>
          <p:nvPr/>
        </p:nvSpPr>
        <p:spPr>
          <a:xfrm>
            <a:off x="4063276" y="1026902"/>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INTENTION</a:t>
            </a:r>
          </a:p>
        </p:txBody>
      </p:sp>
      <p:sp>
        <p:nvSpPr>
          <p:cNvPr id="39" name="TextBox 38">
            <a:extLst>
              <a:ext uri="{FF2B5EF4-FFF2-40B4-BE49-F238E27FC236}">
                <a16:creationId xmlns:a16="http://schemas.microsoft.com/office/drawing/2014/main" id="{73964A2D-6ADB-8E43-BE14-968CA570A732}"/>
              </a:ext>
            </a:extLst>
          </p:cNvPr>
          <p:cNvSpPr txBox="1"/>
          <p:nvPr/>
        </p:nvSpPr>
        <p:spPr>
          <a:xfrm>
            <a:off x="4063276" y="3190100"/>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OVERVIEW</a:t>
            </a:r>
          </a:p>
        </p:txBody>
      </p:sp>
      <p:sp>
        <p:nvSpPr>
          <p:cNvPr id="41" name="TextBox 40">
            <a:extLst>
              <a:ext uri="{FF2B5EF4-FFF2-40B4-BE49-F238E27FC236}">
                <a16:creationId xmlns:a16="http://schemas.microsoft.com/office/drawing/2014/main" id="{2C7B48CB-BC8E-A549-80CF-11AF50BFCEEA}"/>
              </a:ext>
            </a:extLst>
          </p:cNvPr>
          <p:cNvSpPr txBox="1"/>
          <p:nvPr/>
        </p:nvSpPr>
        <p:spPr>
          <a:xfrm>
            <a:off x="4063276" y="7693349"/>
            <a:ext cx="3093411" cy="338554"/>
          </a:xfrm>
          <a:prstGeom prst="rect">
            <a:avLst/>
          </a:prstGeom>
          <a:noFill/>
        </p:spPr>
        <p:txBody>
          <a:bodyPr wrap="square" rtlCol="0">
            <a:spAutoFit/>
          </a:bodyPr>
          <a:lstStyle/>
          <a:p>
            <a:r>
              <a:rPr lang="en-US" sz="1600" b="1" i="1" dirty="0">
                <a:solidFill>
                  <a:srgbClr val="F86A47"/>
                </a:solidFill>
                <a:latin typeface="Palatino Linotype"/>
                <a:cs typeface="Palatino Linotype"/>
              </a:rPr>
              <a:t>START</a:t>
            </a:r>
          </a:p>
        </p:txBody>
      </p:sp>
      <p:pic>
        <p:nvPicPr>
          <p:cNvPr id="61" name="Picture 60" descr="Icon&#10;&#10;Description automatically generated">
            <a:extLst>
              <a:ext uri="{FF2B5EF4-FFF2-40B4-BE49-F238E27FC236}">
                <a16:creationId xmlns:a16="http://schemas.microsoft.com/office/drawing/2014/main" id="{FB08494D-29F3-F742-B465-59F3ADE8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84" y="9415468"/>
            <a:ext cx="457200" cy="457200"/>
          </a:xfrm>
          <a:prstGeom prst="rect">
            <a:avLst/>
          </a:prstGeom>
        </p:spPr>
      </p:pic>
      <p:sp>
        <p:nvSpPr>
          <p:cNvPr id="44" name="TextBox 43">
            <a:extLst>
              <a:ext uri="{FF2B5EF4-FFF2-40B4-BE49-F238E27FC236}">
                <a16:creationId xmlns:a16="http://schemas.microsoft.com/office/drawing/2014/main" id="{3212317E-E855-854D-940C-306AE62E6D08}"/>
              </a:ext>
            </a:extLst>
          </p:cNvPr>
          <p:cNvSpPr txBox="1"/>
          <p:nvPr/>
        </p:nvSpPr>
        <p:spPr>
          <a:xfrm>
            <a:off x="4103733" y="1357088"/>
            <a:ext cx="3492281" cy="1015663"/>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Designed for trailblazing women administrators, CharacterPlus has assembled a selection of the region’s most notable and successful businesswomen and social change leaders who have lived their noble purpose with character as their foundation.</a:t>
            </a:r>
          </a:p>
        </p:txBody>
      </p:sp>
      <p:sp>
        <p:nvSpPr>
          <p:cNvPr id="60" name="TextBox 59">
            <a:extLst>
              <a:ext uri="{FF2B5EF4-FFF2-40B4-BE49-F238E27FC236}">
                <a16:creationId xmlns:a16="http://schemas.microsoft.com/office/drawing/2014/main" id="{0EEB6FFA-AA53-7342-B31C-E70EEB48E0E8}"/>
              </a:ext>
            </a:extLst>
          </p:cNvPr>
          <p:cNvSpPr txBox="1"/>
          <p:nvPr/>
        </p:nvSpPr>
        <p:spPr>
          <a:xfrm>
            <a:off x="4103733" y="3532044"/>
            <a:ext cx="3492281" cy="1384995"/>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At the Table is a series of four evenings for regional women leaders in education, who will be inspired to walk in their noble purpose and lead with character through thought-provoking conversations with women leaders in the community. Each evening will take place at a different local restaurant, and your registration fee will include dinner.</a:t>
            </a:r>
          </a:p>
        </p:txBody>
      </p:sp>
      <p:sp>
        <p:nvSpPr>
          <p:cNvPr id="62" name="TextBox 61">
            <a:extLst>
              <a:ext uri="{FF2B5EF4-FFF2-40B4-BE49-F238E27FC236}">
                <a16:creationId xmlns:a16="http://schemas.microsoft.com/office/drawing/2014/main" id="{5DD8E47D-57E2-8E4D-AB8F-1700B664533A}"/>
              </a:ext>
            </a:extLst>
          </p:cNvPr>
          <p:cNvSpPr txBox="1"/>
          <p:nvPr/>
        </p:nvSpPr>
        <p:spPr>
          <a:xfrm>
            <a:off x="4103733" y="5724763"/>
            <a:ext cx="3492281" cy="646331"/>
          </a:xfrm>
          <a:prstGeom prst="rect">
            <a:avLst/>
          </a:prstGeom>
          <a:noFill/>
        </p:spPr>
        <p:txBody>
          <a:bodyPr wrap="square" rtlCol="0">
            <a:spAutoFit/>
          </a:bodyPr>
          <a:lstStyle/>
          <a:p>
            <a:pPr algn="just"/>
            <a:r>
              <a:rPr lang="en-US" sz="1200" i="1" dirty="0">
                <a:solidFill>
                  <a:srgbClr val="3666AE"/>
                </a:solidFill>
                <a:latin typeface="Palatino Linotype"/>
                <a:cs typeface="Palatino Linotype"/>
              </a:rPr>
              <a:t>Experience the positive possibilities that happen when you understand and live your noble purpose through a commitment to character. </a:t>
            </a:r>
          </a:p>
        </p:txBody>
      </p:sp>
      <p:sp>
        <p:nvSpPr>
          <p:cNvPr id="63" name="TextBox 62">
            <a:extLst>
              <a:ext uri="{FF2B5EF4-FFF2-40B4-BE49-F238E27FC236}">
                <a16:creationId xmlns:a16="http://schemas.microsoft.com/office/drawing/2014/main" id="{C4A10928-AF9E-5547-92B2-4D701BF82CB5}"/>
              </a:ext>
            </a:extLst>
          </p:cNvPr>
          <p:cNvSpPr txBox="1"/>
          <p:nvPr/>
        </p:nvSpPr>
        <p:spPr>
          <a:xfrm>
            <a:off x="4103733" y="8046831"/>
            <a:ext cx="3492281" cy="646331"/>
          </a:xfrm>
          <a:prstGeom prst="rect">
            <a:avLst/>
          </a:prstGeom>
          <a:noFill/>
        </p:spPr>
        <p:txBody>
          <a:bodyPr wrap="square" rtlCol="0">
            <a:spAutoFit/>
          </a:bodyPr>
          <a:lstStyle/>
          <a:p>
            <a:r>
              <a:rPr lang="en-US" sz="1200" i="1" dirty="0">
                <a:solidFill>
                  <a:srgbClr val="3666AE"/>
                </a:solidFill>
                <a:latin typeface="Palatino Linotype"/>
                <a:cs typeface="Palatino Linotype"/>
              </a:rPr>
              <a:t>Contact Dr. Kristen </a:t>
            </a:r>
            <a:r>
              <a:rPr lang="en-US" sz="1200" i="1" dirty="0" err="1">
                <a:solidFill>
                  <a:srgbClr val="3666AE"/>
                </a:solidFill>
                <a:latin typeface="Palatino Linotype"/>
                <a:cs typeface="Palatino Linotype"/>
              </a:rPr>
              <a:t>Pelster</a:t>
            </a:r>
            <a:r>
              <a:rPr lang="en-US" sz="1200" i="1" dirty="0">
                <a:solidFill>
                  <a:srgbClr val="3666AE"/>
                </a:solidFill>
                <a:latin typeface="Palatino Linotype"/>
                <a:cs typeface="Palatino Linotype"/>
              </a:rPr>
              <a:t>, Chief Programming Officer, at </a:t>
            </a:r>
            <a:r>
              <a:rPr lang="en-US" sz="1200" i="1" dirty="0" err="1">
                <a:solidFill>
                  <a:srgbClr val="3666AE"/>
                </a:solidFill>
                <a:latin typeface="Palatino Linotype"/>
                <a:cs typeface="Palatino Linotype"/>
              </a:rPr>
              <a:t>kpelster@characterplus.org</a:t>
            </a:r>
            <a:r>
              <a:rPr lang="en-US" sz="1200" i="1" dirty="0">
                <a:solidFill>
                  <a:srgbClr val="3666AE"/>
                </a:solidFill>
                <a:latin typeface="Palatino Linotype"/>
                <a:cs typeface="Palatino Linotype"/>
              </a:rPr>
              <a:t> for more information.</a:t>
            </a:r>
          </a:p>
        </p:txBody>
      </p:sp>
      <p:sp>
        <p:nvSpPr>
          <p:cNvPr id="2" name="TextBox 1">
            <a:extLst>
              <a:ext uri="{FF2B5EF4-FFF2-40B4-BE49-F238E27FC236}">
                <a16:creationId xmlns:a16="http://schemas.microsoft.com/office/drawing/2014/main" id="{4BED2879-DF23-C7BF-FFD4-1DB255AEC244}"/>
              </a:ext>
            </a:extLst>
          </p:cNvPr>
          <p:cNvSpPr txBox="1"/>
          <p:nvPr/>
        </p:nvSpPr>
        <p:spPr>
          <a:xfrm>
            <a:off x="276264" y="3290758"/>
            <a:ext cx="3475321"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CHARACTERPLUS WAY </a:t>
            </a:r>
          </a:p>
        </p:txBody>
      </p:sp>
      <p:sp>
        <p:nvSpPr>
          <p:cNvPr id="3" name="TextBox 2">
            <a:extLst>
              <a:ext uri="{FF2B5EF4-FFF2-40B4-BE49-F238E27FC236}">
                <a16:creationId xmlns:a16="http://schemas.microsoft.com/office/drawing/2014/main" id="{DB153DB5-7DCF-E2F6-3ABB-D8B4591E538A}"/>
              </a:ext>
            </a:extLst>
          </p:cNvPr>
          <p:cNvSpPr txBox="1"/>
          <p:nvPr/>
        </p:nvSpPr>
        <p:spPr>
          <a:xfrm>
            <a:off x="276264" y="8780999"/>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TEACHER ACADEMY IN CHARACTER ED (TACE)</a:t>
            </a:r>
          </a:p>
        </p:txBody>
      </p:sp>
      <p:sp>
        <p:nvSpPr>
          <p:cNvPr id="4" name="TextBox 3">
            <a:extLst>
              <a:ext uri="{FF2B5EF4-FFF2-40B4-BE49-F238E27FC236}">
                <a16:creationId xmlns:a16="http://schemas.microsoft.com/office/drawing/2014/main" id="{15423D8D-6312-86EE-B088-3F904B9198E6}"/>
              </a:ext>
            </a:extLst>
          </p:cNvPr>
          <p:cNvSpPr txBox="1"/>
          <p:nvPr/>
        </p:nvSpPr>
        <p:spPr>
          <a:xfrm>
            <a:off x="276264" y="1317049"/>
            <a:ext cx="3267329" cy="523220"/>
          </a:xfrm>
          <a:prstGeom prst="rect">
            <a:avLst/>
          </a:prstGeom>
          <a:noFill/>
        </p:spPr>
        <p:txBody>
          <a:bodyPr wrap="square" rtlCol="0">
            <a:spAutoFit/>
          </a:bodyPr>
          <a:lstStyle/>
          <a:p>
            <a:r>
              <a:rPr lang="en-US" sz="1400" b="1" dirty="0">
                <a:solidFill>
                  <a:srgbClr val="3666B0"/>
                </a:solidFill>
                <a:latin typeface="Palatino Linotype"/>
                <a:cs typeface="Palatino Linotype"/>
              </a:rPr>
              <a:t>AT THE TABLE – WOMEN IN LEADERSHIP</a:t>
            </a:r>
          </a:p>
        </p:txBody>
      </p:sp>
      <p:sp>
        <p:nvSpPr>
          <p:cNvPr id="5" name="TextBox 4">
            <a:extLst>
              <a:ext uri="{FF2B5EF4-FFF2-40B4-BE49-F238E27FC236}">
                <a16:creationId xmlns:a16="http://schemas.microsoft.com/office/drawing/2014/main" id="{CF863989-47D7-C310-C089-781C2BEEB692}"/>
              </a:ext>
            </a:extLst>
          </p:cNvPr>
          <p:cNvSpPr txBox="1"/>
          <p:nvPr/>
        </p:nvSpPr>
        <p:spPr>
          <a:xfrm>
            <a:off x="276264" y="8233711"/>
            <a:ext cx="3568616"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SOCIO-EMOTIONAL LEADERSHIP FOUNDATIONS (</a:t>
            </a:r>
            <a:r>
              <a:rPr lang="en-US" sz="1400" b="1" dirty="0" err="1">
                <a:solidFill>
                  <a:srgbClr val="3666B0">
                    <a:alpha val="49775"/>
                  </a:srgbClr>
                </a:solidFill>
                <a:latin typeface="Palatino Linotype"/>
                <a:cs typeface="Palatino Linotype"/>
              </a:rPr>
              <a:t>SELf</a:t>
            </a:r>
            <a:r>
              <a:rPr lang="en-US" sz="1400" b="1" dirty="0">
                <a:solidFill>
                  <a:srgbClr val="3666B0">
                    <a:alpha val="49775"/>
                  </a:srgbClr>
                </a:solidFill>
                <a:latin typeface="Palatino Linotype"/>
                <a:cs typeface="Palatino Linotype"/>
              </a:rPr>
              <a:t>)</a:t>
            </a:r>
          </a:p>
        </p:txBody>
      </p:sp>
      <p:sp>
        <p:nvSpPr>
          <p:cNvPr id="6" name="TextBox 5">
            <a:extLst>
              <a:ext uri="{FF2B5EF4-FFF2-40B4-BE49-F238E27FC236}">
                <a16:creationId xmlns:a16="http://schemas.microsoft.com/office/drawing/2014/main" id="{271FF715-43DE-1FB7-7885-0FDE7B7F31F0}"/>
              </a:ext>
            </a:extLst>
          </p:cNvPr>
          <p:cNvSpPr txBox="1"/>
          <p:nvPr/>
        </p:nvSpPr>
        <p:spPr>
          <a:xfrm>
            <a:off x="276264" y="4501736"/>
            <a:ext cx="3991960"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cSURVEY</a:t>
            </a:r>
            <a:endParaRPr lang="en-US" sz="1400" b="1" dirty="0">
              <a:solidFill>
                <a:srgbClr val="3666B0">
                  <a:alpha val="49775"/>
                </a:srgbClr>
              </a:solidFill>
              <a:latin typeface="Palatino Linotype"/>
              <a:cs typeface="Palatino Linotype"/>
            </a:endParaRPr>
          </a:p>
        </p:txBody>
      </p:sp>
      <p:sp>
        <p:nvSpPr>
          <p:cNvPr id="8" name="TextBox 7">
            <a:extLst>
              <a:ext uri="{FF2B5EF4-FFF2-40B4-BE49-F238E27FC236}">
                <a16:creationId xmlns:a16="http://schemas.microsoft.com/office/drawing/2014/main" id="{68387E4B-B895-DEB9-3B31-7F5067AD471D}"/>
              </a:ext>
            </a:extLst>
          </p:cNvPr>
          <p:cNvSpPr txBox="1"/>
          <p:nvPr/>
        </p:nvSpPr>
        <p:spPr>
          <a:xfrm>
            <a:off x="276264" y="4833581"/>
            <a:ext cx="3267329"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&amp; CLIMATE ASSESSMENTS (C2AUDIT)</a:t>
            </a:r>
          </a:p>
        </p:txBody>
      </p:sp>
      <p:sp>
        <p:nvSpPr>
          <p:cNvPr id="9" name="TextBox 8">
            <a:extLst>
              <a:ext uri="{FF2B5EF4-FFF2-40B4-BE49-F238E27FC236}">
                <a16:creationId xmlns:a16="http://schemas.microsoft.com/office/drawing/2014/main" id="{A29A023E-9B41-B472-E4BB-54BE80BAFB0B}"/>
              </a:ext>
            </a:extLst>
          </p:cNvPr>
          <p:cNvSpPr txBox="1"/>
          <p:nvPr/>
        </p:nvSpPr>
        <p:spPr>
          <a:xfrm>
            <a:off x="276264" y="7354578"/>
            <a:ext cx="3267329" cy="307777"/>
          </a:xfrm>
          <a:prstGeom prst="rect">
            <a:avLst/>
          </a:prstGeom>
          <a:noFill/>
        </p:spPr>
        <p:txBody>
          <a:bodyPr wrap="square" rtlCol="0">
            <a:spAutoFit/>
          </a:bodyPr>
          <a:lstStyle/>
          <a:p>
            <a:r>
              <a:rPr lang="en-US" sz="1400" b="1" dirty="0" err="1">
                <a:solidFill>
                  <a:srgbClr val="3666B0">
                    <a:alpha val="49775"/>
                  </a:srgbClr>
                </a:solidFill>
                <a:latin typeface="Palatino Linotype"/>
                <a:cs typeface="Palatino Linotype"/>
              </a:rPr>
              <a:t>iCHARACTERPLUS</a:t>
            </a:r>
            <a:endParaRPr lang="en-US" sz="1400" b="1" dirty="0">
              <a:solidFill>
                <a:srgbClr val="3666B0">
                  <a:alpha val="49775"/>
                </a:srgbClr>
              </a:solidFill>
              <a:latin typeface="Palatino Linotype"/>
              <a:cs typeface="Palatino Linotype"/>
            </a:endParaRPr>
          </a:p>
        </p:txBody>
      </p:sp>
      <p:sp>
        <p:nvSpPr>
          <p:cNvPr id="10" name="TextBox 9">
            <a:extLst>
              <a:ext uri="{FF2B5EF4-FFF2-40B4-BE49-F238E27FC236}">
                <a16:creationId xmlns:a16="http://schemas.microsoft.com/office/drawing/2014/main" id="{0E8693CD-B7F2-0E8E-937C-93349037E800}"/>
              </a:ext>
            </a:extLst>
          </p:cNvPr>
          <p:cNvSpPr txBox="1"/>
          <p:nvPr/>
        </p:nvSpPr>
        <p:spPr>
          <a:xfrm>
            <a:off x="276264" y="7686423"/>
            <a:ext cx="3568617"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SCHOOLS OF CHARACTER (SOC) APPLICATION SUPPORT </a:t>
            </a:r>
          </a:p>
        </p:txBody>
      </p:sp>
      <p:sp>
        <p:nvSpPr>
          <p:cNvPr id="11" name="TextBox 10">
            <a:extLst>
              <a:ext uri="{FF2B5EF4-FFF2-40B4-BE49-F238E27FC236}">
                <a16:creationId xmlns:a16="http://schemas.microsoft.com/office/drawing/2014/main" id="{1207E869-3248-2BEF-E760-DAC234BBA068}"/>
              </a:ext>
            </a:extLst>
          </p:cNvPr>
          <p:cNvSpPr txBox="1"/>
          <p:nvPr/>
        </p:nvSpPr>
        <p:spPr>
          <a:xfrm>
            <a:off x="276264" y="6807290"/>
            <a:ext cx="346877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EQUITY &amp; JUSTICE ACADEMY </a:t>
            </a:r>
          </a:p>
          <a:p>
            <a:r>
              <a:rPr lang="en-US" sz="1400" b="1" dirty="0">
                <a:solidFill>
                  <a:srgbClr val="3666B0">
                    <a:alpha val="49775"/>
                  </a:srgbClr>
                </a:solidFill>
                <a:latin typeface="Palatino Linotype"/>
                <a:cs typeface="Palatino Linotype"/>
              </a:rPr>
              <a:t>IN CHARACTER ED (EJACE)</a:t>
            </a:r>
          </a:p>
        </p:txBody>
      </p:sp>
      <p:sp>
        <p:nvSpPr>
          <p:cNvPr id="12" name="TextBox 11">
            <a:extLst>
              <a:ext uri="{FF2B5EF4-FFF2-40B4-BE49-F238E27FC236}">
                <a16:creationId xmlns:a16="http://schemas.microsoft.com/office/drawing/2014/main" id="{45B96A0A-6C99-8E6C-5866-66D10509E784}"/>
              </a:ext>
            </a:extLst>
          </p:cNvPr>
          <p:cNvSpPr txBox="1"/>
          <p:nvPr/>
        </p:nvSpPr>
        <p:spPr>
          <a:xfrm>
            <a:off x="276264" y="769761"/>
            <a:ext cx="3267329" cy="523220"/>
          </a:xfrm>
          <a:prstGeom prst="rect">
            <a:avLst/>
          </a:prstGeom>
          <a:noFill/>
        </p:spPr>
        <p:txBody>
          <a:bodyPr wrap="square" rtlCol="0">
            <a:spAutoFit/>
          </a:bodyPr>
          <a:lstStyle/>
          <a:p>
            <a:r>
              <a:rPr lang="en-US" sz="1400" b="1" dirty="0">
                <a:solidFill>
                  <a:srgbClr val="3666B0">
                    <a:alpha val="50123"/>
                  </a:srgbClr>
                </a:solidFill>
                <a:latin typeface="Palatino Linotype"/>
                <a:cs typeface="Palatino Linotype"/>
              </a:rPr>
              <a:t>ATHLEADERSHIP ACADEMY IN CHARACTER ED (AACE)</a:t>
            </a:r>
          </a:p>
        </p:txBody>
      </p:sp>
      <p:sp>
        <p:nvSpPr>
          <p:cNvPr id="13" name="TextBox 12">
            <a:extLst>
              <a:ext uri="{FF2B5EF4-FFF2-40B4-BE49-F238E27FC236}">
                <a16:creationId xmlns:a16="http://schemas.microsoft.com/office/drawing/2014/main" id="{2899A6AE-D11A-F6FA-02F1-9FAE4626F100}"/>
              </a:ext>
            </a:extLst>
          </p:cNvPr>
          <p:cNvSpPr txBox="1"/>
          <p:nvPr/>
        </p:nvSpPr>
        <p:spPr>
          <a:xfrm>
            <a:off x="276264" y="5712714"/>
            <a:ext cx="4132754"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LEADER ACADEMY</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dLACE</a:t>
            </a:r>
            <a:r>
              <a:rPr lang="en-US" sz="1400" b="1" dirty="0">
                <a:solidFill>
                  <a:srgbClr val="3666B0">
                    <a:alpha val="49775"/>
                  </a:srgbClr>
                </a:solidFill>
                <a:latin typeface="Palatino Linotype"/>
                <a:cs typeface="Palatino Linotype"/>
              </a:rPr>
              <a:t>)</a:t>
            </a:r>
          </a:p>
        </p:txBody>
      </p:sp>
      <p:sp>
        <p:nvSpPr>
          <p:cNvPr id="14" name="TextBox 13">
            <a:extLst>
              <a:ext uri="{FF2B5EF4-FFF2-40B4-BE49-F238E27FC236}">
                <a16:creationId xmlns:a16="http://schemas.microsoft.com/office/drawing/2014/main" id="{36F15E6F-643C-E08F-B3C9-58057661862B}"/>
              </a:ext>
            </a:extLst>
          </p:cNvPr>
          <p:cNvSpPr txBox="1"/>
          <p:nvPr/>
        </p:nvSpPr>
        <p:spPr>
          <a:xfrm>
            <a:off x="276264" y="5380869"/>
            <a:ext cx="3267329"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CULTURE CARRIERS</a:t>
            </a:r>
          </a:p>
        </p:txBody>
      </p:sp>
      <p:sp>
        <p:nvSpPr>
          <p:cNvPr id="15" name="TextBox 14">
            <a:extLst>
              <a:ext uri="{FF2B5EF4-FFF2-40B4-BE49-F238E27FC236}">
                <a16:creationId xmlns:a16="http://schemas.microsoft.com/office/drawing/2014/main" id="{000C32C2-60AA-BFD8-6107-391D0F121760}"/>
              </a:ext>
            </a:extLst>
          </p:cNvPr>
          <p:cNvSpPr txBox="1"/>
          <p:nvPr/>
        </p:nvSpPr>
        <p:spPr>
          <a:xfrm>
            <a:off x="276264" y="1864337"/>
            <a:ext cx="406123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CHAMPIONS FOR CHARACTER</a:t>
            </a:r>
          </a:p>
        </p:txBody>
      </p:sp>
      <p:sp>
        <p:nvSpPr>
          <p:cNvPr id="16" name="TextBox 15">
            <a:extLst>
              <a:ext uri="{FF2B5EF4-FFF2-40B4-BE49-F238E27FC236}">
                <a16:creationId xmlns:a16="http://schemas.microsoft.com/office/drawing/2014/main" id="{35326370-9247-3318-F731-D38E478A1A87}"/>
              </a:ext>
            </a:extLst>
          </p:cNvPr>
          <p:cNvSpPr txBox="1"/>
          <p:nvPr/>
        </p:nvSpPr>
        <p:spPr>
          <a:xfrm>
            <a:off x="276264" y="6260002"/>
            <a:ext cx="4061233"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DISTRICT TRAINING SERIES</a:t>
            </a:r>
          </a:p>
          <a:p>
            <a:r>
              <a:rPr lang="en-US" sz="1400" b="1" dirty="0">
                <a:solidFill>
                  <a:srgbClr val="3666B0">
                    <a:alpha val="49775"/>
                  </a:srgbClr>
                </a:solidFill>
                <a:latin typeface="Palatino Linotype"/>
                <a:cs typeface="Palatino Linotype"/>
              </a:rPr>
              <a:t>WORKSHOPS</a:t>
            </a:r>
          </a:p>
        </p:txBody>
      </p:sp>
      <p:sp>
        <p:nvSpPr>
          <p:cNvPr id="17" name="TextBox 16">
            <a:extLst>
              <a:ext uri="{FF2B5EF4-FFF2-40B4-BE49-F238E27FC236}">
                <a16:creationId xmlns:a16="http://schemas.microsoft.com/office/drawing/2014/main" id="{41CF230A-BA71-74B8-E347-1EAE902214B9}"/>
              </a:ext>
            </a:extLst>
          </p:cNvPr>
          <p:cNvSpPr txBox="1"/>
          <p:nvPr/>
        </p:nvSpPr>
        <p:spPr>
          <a:xfrm>
            <a:off x="276264" y="9328285"/>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VIRTUAL TEACHER ACADEMY </a:t>
            </a:r>
          </a:p>
          <a:p>
            <a:r>
              <a:rPr lang="en-US" sz="1400" b="1" dirty="0">
                <a:solidFill>
                  <a:srgbClr val="3666B0">
                    <a:alpha val="49775"/>
                  </a:srgbClr>
                </a:solidFill>
                <a:latin typeface="Palatino Linotype"/>
                <a:cs typeface="Palatino Linotype"/>
              </a:rPr>
              <a:t>IN CHARACTER ED (</a:t>
            </a:r>
            <a:r>
              <a:rPr lang="en-US" sz="1400" b="1" dirty="0" err="1">
                <a:solidFill>
                  <a:srgbClr val="3666B0">
                    <a:alpha val="49775"/>
                  </a:srgbClr>
                </a:solidFill>
                <a:latin typeface="Palatino Linotype"/>
                <a:cs typeface="Palatino Linotype"/>
              </a:rPr>
              <a:t>vTACE</a:t>
            </a:r>
            <a:r>
              <a:rPr lang="en-US" sz="1400" b="1" dirty="0">
                <a:solidFill>
                  <a:srgbClr val="3666B0">
                    <a:alpha val="49775"/>
                  </a:srgbClr>
                </a:solidFill>
                <a:latin typeface="Palatino Linotype"/>
                <a:cs typeface="Palatino Linotype"/>
              </a:rPr>
              <a:t>)</a:t>
            </a:r>
          </a:p>
        </p:txBody>
      </p:sp>
      <p:sp>
        <p:nvSpPr>
          <p:cNvPr id="18" name="TextBox 17">
            <a:extLst>
              <a:ext uri="{FF2B5EF4-FFF2-40B4-BE49-F238E27FC236}">
                <a16:creationId xmlns:a16="http://schemas.microsoft.com/office/drawing/2014/main" id="{C0D61232-C45A-FF32-7C1F-D6C607660C7B}"/>
              </a:ext>
            </a:extLst>
          </p:cNvPr>
          <p:cNvSpPr txBox="1"/>
          <p:nvPr/>
        </p:nvSpPr>
        <p:spPr>
          <a:xfrm>
            <a:off x="276264" y="3954448"/>
            <a:ext cx="3475321"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COUNSELING ACADEMY IN CHARACTER ED (CACE)</a:t>
            </a:r>
          </a:p>
        </p:txBody>
      </p:sp>
      <p:sp>
        <p:nvSpPr>
          <p:cNvPr id="19" name="TextBox 18">
            <a:extLst>
              <a:ext uri="{FF2B5EF4-FFF2-40B4-BE49-F238E27FC236}">
                <a16:creationId xmlns:a16="http://schemas.microsoft.com/office/drawing/2014/main" id="{7B3CE590-A664-6DFA-D2CB-7A0E8B5875C5}"/>
              </a:ext>
            </a:extLst>
          </p:cNvPr>
          <p:cNvSpPr txBox="1"/>
          <p:nvPr/>
        </p:nvSpPr>
        <p:spPr>
          <a:xfrm>
            <a:off x="276264" y="3622603"/>
            <a:ext cx="2488483" cy="307777"/>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 VISIONS</a:t>
            </a:r>
          </a:p>
        </p:txBody>
      </p:sp>
      <p:sp>
        <p:nvSpPr>
          <p:cNvPr id="20" name="TextBox 19">
            <a:extLst>
              <a:ext uri="{FF2B5EF4-FFF2-40B4-BE49-F238E27FC236}">
                <a16:creationId xmlns:a16="http://schemas.microsoft.com/office/drawing/2014/main" id="{6812DBA5-272D-7773-B0D4-258B8FB143A5}"/>
              </a:ext>
            </a:extLst>
          </p:cNvPr>
          <p:cNvSpPr txBox="1"/>
          <p:nvPr/>
        </p:nvSpPr>
        <p:spPr>
          <a:xfrm>
            <a:off x="276264" y="2196182"/>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a:t>
            </a:r>
          </a:p>
          <a:p>
            <a:r>
              <a:rPr lang="en-US" sz="1400" b="1" dirty="0">
                <a:solidFill>
                  <a:srgbClr val="3666B0">
                    <a:alpha val="49775"/>
                  </a:srgbClr>
                </a:solidFill>
                <a:latin typeface="Palatino Linotype"/>
                <a:cs typeface="Palatino Linotype"/>
              </a:rPr>
              <a:t>DISCIPLINE (CBASE)</a:t>
            </a:r>
          </a:p>
        </p:txBody>
      </p:sp>
      <p:sp>
        <p:nvSpPr>
          <p:cNvPr id="50" name="TextBox 49">
            <a:extLst>
              <a:ext uri="{FF2B5EF4-FFF2-40B4-BE49-F238E27FC236}">
                <a16:creationId xmlns:a16="http://schemas.microsoft.com/office/drawing/2014/main" id="{CDFE8CFD-EDC5-A6D6-C5D6-38BA5ECD735A}"/>
              </a:ext>
            </a:extLst>
          </p:cNvPr>
          <p:cNvSpPr txBox="1"/>
          <p:nvPr/>
        </p:nvSpPr>
        <p:spPr>
          <a:xfrm>
            <a:off x="276264" y="2743470"/>
            <a:ext cx="3991960" cy="523220"/>
          </a:xfrm>
          <a:prstGeom prst="rect">
            <a:avLst/>
          </a:prstGeom>
          <a:noFill/>
        </p:spPr>
        <p:txBody>
          <a:bodyPr wrap="square" rtlCol="0">
            <a:spAutoFit/>
          </a:bodyPr>
          <a:lstStyle/>
          <a:p>
            <a:r>
              <a:rPr lang="en-US" sz="1400" b="1" dirty="0">
                <a:solidFill>
                  <a:srgbClr val="3666B0">
                    <a:alpha val="49775"/>
                  </a:srgbClr>
                </a:solidFill>
                <a:latin typeface="Palatino Linotype"/>
                <a:cs typeface="Palatino Linotype"/>
              </a:rPr>
              <a:t>CHARACTER-BASED TECHNOLOGY ACADEMY (CBTECH)</a:t>
            </a:r>
          </a:p>
        </p:txBody>
      </p:sp>
    </p:spTree>
    <p:extLst>
      <p:ext uri="{BB962C8B-B14F-4D97-AF65-F5344CB8AC3E}">
        <p14:creationId xmlns:p14="http://schemas.microsoft.com/office/powerpoint/2010/main" val="641074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076699-F3C9-3BA8-60A6-83504F20A2E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7772400" cy="10058400"/>
          </a:xfrm>
          <a:prstGeom prst="rect">
            <a:avLst/>
          </a:prstGeom>
        </p:spPr>
      </p:pic>
    </p:spTree>
    <p:extLst>
      <p:ext uri="{BB962C8B-B14F-4D97-AF65-F5344CB8AC3E}">
        <p14:creationId xmlns:p14="http://schemas.microsoft.com/office/powerpoint/2010/main" val="38187190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51877</TotalTime>
  <Words>6853</Words>
  <Application>Microsoft Macintosh PowerPoint</Application>
  <PresentationFormat>Custom</PresentationFormat>
  <Paragraphs>866</Paragraphs>
  <Slides>44</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Palatino Linotype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Education Plus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Lobstein</dc:creator>
  <cp:lastModifiedBy>mike@characterplus.org</cp:lastModifiedBy>
  <cp:revision>718</cp:revision>
  <cp:lastPrinted>2024-04-10T19:26:40Z</cp:lastPrinted>
  <dcterms:created xsi:type="dcterms:W3CDTF">2018-01-03T15:33:27Z</dcterms:created>
  <dcterms:modified xsi:type="dcterms:W3CDTF">2024-05-08T15:04:54Z</dcterms:modified>
</cp:coreProperties>
</file>